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468" r:id="rId2"/>
    <p:sldId id="542" r:id="rId3"/>
    <p:sldId id="445" r:id="rId4"/>
    <p:sldId id="469" r:id="rId5"/>
    <p:sldId id="511" r:id="rId6"/>
    <p:sldId id="545" r:id="rId7"/>
    <p:sldId id="543" r:id="rId8"/>
    <p:sldId id="470" r:id="rId9"/>
    <p:sldId id="496" r:id="rId10"/>
    <p:sldId id="417" r:id="rId11"/>
    <p:sldId id="523" r:id="rId12"/>
    <p:sldId id="524" r:id="rId13"/>
    <p:sldId id="544" r:id="rId14"/>
    <p:sldId id="509" r:id="rId15"/>
    <p:sldId id="510" r:id="rId16"/>
    <p:sldId id="512" r:id="rId17"/>
    <p:sldId id="513" r:id="rId18"/>
    <p:sldId id="514" r:id="rId19"/>
    <p:sldId id="515" r:id="rId20"/>
    <p:sldId id="516" r:id="rId21"/>
    <p:sldId id="517" r:id="rId22"/>
    <p:sldId id="518" r:id="rId23"/>
    <p:sldId id="519" r:id="rId24"/>
    <p:sldId id="520" r:id="rId25"/>
    <p:sldId id="521" r:id="rId26"/>
    <p:sldId id="459" r:id="rId27"/>
    <p:sldId id="460" r:id="rId28"/>
    <p:sldId id="461" r:id="rId29"/>
    <p:sldId id="462" r:id="rId30"/>
    <p:sldId id="443" r:id="rId31"/>
    <p:sldId id="525" r:id="rId32"/>
    <p:sldId id="452" r:id="rId33"/>
    <p:sldId id="508" r:id="rId34"/>
    <p:sldId id="455" r:id="rId35"/>
    <p:sldId id="329" r:id="rId36"/>
    <p:sldId id="458" r:id="rId37"/>
    <p:sldId id="336" r:id="rId38"/>
    <p:sldId id="370" r:id="rId39"/>
    <p:sldId id="495" r:id="rId40"/>
    <p:sldId id="522" r:id="rId41"/>
    <p:sldId id="345" r:id="rId42"/>
    <p:sldId id="347" r:id="rId43"/>
    <p:sldId id="351" r:id="rId44"/>
    <p:sldId id="352" r:id="rId45"/>
    <p:sldId id="275" r:id="rId46"/>
    <p:sldId id="276" r:id="rId47"/>
    <p:sldId id="430" r:id="rId48"/>
    <p:sldId id="473" r:id="rId49"/>
    <p:sldId id="447" r:id="rId50"/>
    <p:sldId id="456" r:id="rId51"/>
    <p:sldId id="449" r:id="rId52"/>
    <p:sldId id="450" r:id="rId53"/>
    <p:sldId id="431" r:id="rId54"/>
    <p:sldId id="475" r:id="rId55"/>
    <p:sldId id="476" r:id="rId56"/>
    <p:sldId id="477" r:id="rId57"/>
    <p:sldId id="487" r:id="rId58"/>
    <p:sldId id="497" r:id="rId59"/>
    <p:sldId id="498" r:id="rId60"/>
    <p:sldId id="479" r:id="rId61"/>
    <p:sldId id="480" r:id="rId62"/>
    <p:sldId id="481" r:id="rId63"/>
    <p:sldId id="482" r:id="rId64"/>
    <p:sldId id="483" r:id="rId65"/>
    <p:sldId id="484" r:id="rId66"/>
    <p:sldId id="485" r:id="rId67"/>
    <p:sldId id="486" r:id="rId68"/>
    <p:sldId id="503" r:id="rId69"/>
    <p:sldId id="504" r:id="rId70"/>
    <p:sldId id="505" r:id="rId71"/>
    <p:sldId id="506" r:id="rId72"/>
    <p:sldId id="507" r:id="rId73"/>
    <p:sldId id="474" r:id="rId74"/>
    <p:sldId id="478" r:id="rId75"/>
    <p:sldId id="438" r:id="rId76"/>
    <p:sldId id="532" r:id="rId77"/>
    <p:sldId id="466" r:id="rId78"/>
    <p:sldId id="526" r:id="rId79"/>
    <p:sldId id="527" r:id="rId80"/>
    <p:sldId id="528" r:id="rId81"/>
    <p:sldId id="529" r:id="rId82"/>
    <p:sldId id="530" r:id="rId83"/>
    <p:sldId id="531" r:id="rId84"/>
    <p:sldId id="534" r:id="rId85"/>
    <p:sldId id="535" r:id="rId86"/>
    <p:sldId id="536" r:id="rId87"/>
    <p:sldId id="537" r:id="rId88"/>
    <p:sldId id="538" r:id="rId89"/>
    <p:sldId id="539" r:id="rId90"/>
    <p:sldId id="540" r:id="rId91"/>
    <p:sldId id="541" r:id="rId92"/>
    <p:sldId id="488" r:id="rId93"/>
  </p:sldIdLst>
  <p:sldSz cx="9144000" cy="6858000" type="screen4x3"/>
  <p:notesSz cx="6648450" cy="97821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C8E"/>
    <a:srgbClr val="85DFFF"/>
    <a:srgbClr val="1BE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01" autoAdjust="0"/>
  </p:normalViewPr>
  <p:slideViewPr>
    <p:cSldViewPr>
      <p:cViewPr varScale="1">
        <p:scale>
          <a:sx n="79" d="100"/>
          <a:sy n="79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444991251093652E-2"/>
          <c:y val="0.13666083406240936"/>
          <c:w val="0.57923151793525807"/>
          <c:h val="0.7771412948381474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Factors causing failure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1. IT Mythology -- 30%</c:v>
                </c:pt>
                <c:pt idx="1">
                  <c:v>2. Lack of executive custody -- 25%</c:v>
                </c:pt>
                <c:pt idx="2">
                  <c:v>3. Poor strategic alignment -- 15%</c:v>
                </c:pt>
                <c:pt idx="3">
                  <c:v>4. Lack of an engineering approach -- 12%</c:v>
                </c:pt>
                <c:pt idx="4">
                  <c:v>5. Poor data engineering -- 10%</c:v>
                </c:pt>
                <c:pt idx="5">
                  <c:v>6. People issues -- 8%</c:v>
                </c:pt>
                <c:pt idx="6">
                  <c:v>7. Technology issues -- 5%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0.30000000000000032</c:v>
                </c:pt>
                <c:pt idx="1">
                  <c:v>0.25</c:v>
                </c:pt>
                <c:pt idx="2">
                  <c:v>0.15000000000000024</c:v>
                </c:pt>
                <c:pt idx="3">
                  <c:v>0.12000000000000002</c:v>
                </c:pt>
                <c:pt idx="4">
                  <c:v>0.1</c:v>
                </c:pt>
                <c:pt idx="5">
                  <c:v>8.0000000000000127E-2</c:v>
                </c:pt>
                <c:pt idx="6">
                  <c:v>5.0000000000000093E-2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376884480171144"/>
          <c:y val="6.1910412849238108E-2"/>
          <c:w val="0.39789778112944818"/>
          <c:h val="0.9370122498344711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002060"/>
          </a:solidFill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CD2A91-F64E-48DE-AD0D-85167E1DA3B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8B4E92-D08D-43D6-8844-00042CD64D4A}">
      <dgm:prSet custT="1"/>
      <dgm:spPr/>
      <dgm:t>
        <a:bodyPr/>
        <a:lstStyle/>
        <a:p>
          <a:pPr algn="l" rtl="0"/>
          <a:r>
            <a:rPr lang="en-ZA" sz="1800" b="1" dirty="0" smtClean="0"/>
            <a:t>Investment</a:t>
          </a:r>
          <a:endParaRPr lang="en-US" sz="1800" b="1" dirty="0"/>
        </a:p>
      </dgm:t>
    </dgm:pt>
    <dgm:pt modelId="{1B74AE9C-813D-49E8-8709-E4683402EF17}" type="parTrans" cxnId="{338A69E5-03F3-4563-95BB-209CADD7AA60}">
      <dgm:prSet/>
      <dgm:spPr/>
      <dgm:t>
        <a:bodyPr/>
        <a:lstStyle/>
        <a:p>
          <a:pPr algn="l"/>
          <a:endParaRPr lang="en-US" sz="1800" b="1"/>
        </a:p>
      </dgm:t>
    </dgm:pt>
    <dgm:pt modelId="{40605B32-13D4-43A9-B6A8-FB054A0B3E5B}" type="sibTrans" cxnId="{338A69E5-03F3-4563-95BB-209CADD7AA60}">
      <dgm:prSet/>
      <dgm:spPr/>
      <dgm:t>
        <a:bodyPr/>
        <a:lstStyle/>
        <a:p>
          <a:pPr algn="l"/>
          <a:endParaRPr lang="en-US" sz="1800" b="1"/>
        </a:p>
      </dgm:t>
    </dgm:pt>
    <dgm:pt modelId="{A7C5314D-34AC-4E75-B24A-B8A89C3C1799}">
      <dgm:prSet custT="1"/>
      <dgm:spPr/>
      <dgm:t>
        <a:bodyPr/>
        <a:lstStyle/>
        <a:p>
          <a:pPr algn="l" rtl="0"/>
          <a:endParaRPr lang="en-ZA" sz="1800" b="1" dirty="0"/>
        </a:p>
      </dgm:t>
    </dgm:pt>
    <dgm:pt modelId="{D83605C2-F3E8-4F1B-9BEB-FC6D5F32464E}" type="parTrans" cxnId="{4790938D-453B-4716-AE1D-043E9A036620}">
      <dgm:prSet/>
      <dgm:spPr/>
      <dgm:t>
        <a:bodyPr/>
        <a:lstStyle/>
        <a:p>
          <a:pPr algn="l"/>
          <a:endParaRPr lang="en-US" sz="1800" b="1"/>
        </a:p>
      </dgm:t>
    </dgm:pt>
    <dgm:pt modelId="{1E5BB87A-AE78-46F6-AA3A-382C916FF387}" type="sibTrans" cxnId="{4790938D-453B-4716-AE1D-043E9A036620}">
      <dgm:prSet/>
      <dgm:spPr/>
      <dgm:t>
        <a:bodyPr/>
        <a:lstStyle/>
        <a:p>
          <a:pPr algn="l"/>
          <a:endParaRPr lang="en-US" sz="1800" b="1"/>
        </a:p>
      </dgm:t>
    </dgm:pt>
    <dgm:pt modelId="{30B2D93F-9A05-4853-8651-F456F8796032}">
      <dgm:prSet custT="1"/>
      <dgm:spPr/>
      <dgm:t>
        <a:bodyPr/>
        <a:lstStyle/>
        <a:p>
          <a:pPr algn="l" rtl="0"/>
          <a:r>
            <a:rPr lang="en-ZA" sz="1800" b="1" dirty="0" smtClean="0"/>
            <a:t>E...</a:t>
          </a:r>
          <a:endParaRPr lang="en-US" sz="1800" b="1" dirty="0"/>
        </a:p>
      </dgm:t>
    </dgm:pt>
    <dgm:pt modelId="{0B80FD2F-FEF0-49AC-9310-54DF2748F762}" type="parTrans" cxnId="{1493AF58-CD63-4ECD-A1A4-DE4E618E237A}">
      <dgm:prSet/>
      <dgm:spPr/>
      <dgm:t>
        <a:bodyPr/>
        <a:lstStyle/>
        <a:p>
          <a:pPr algn="l"/>
          <a:endParaRPr lang="en-US" sz="1800" b="1"/>
        </a:p>
      </dgm:t>
    </dgm:pt>
    <dgm:pt modelId="{E9217B41-D504-4458-89B2-687FAE2E4A28}" type="sibTrans" cxnId="{1493AF58-CD63-4ECD-A1A4-DE4E618E237A}">
      <dgm:prSet/>
      <dgm:spPr/>
      <dgm:t>
        <a:bodyPr/>
        <a:lstStyle/>
        <a:p>
          <a:pPr algn="l"/>
          <a:endParaRPr lang="en-US" sz="1800" b="1"/>
        </a:p>
      </dgm:t>
    </dgm:pt>
    <dgm:pt modelId="{F80F67C3-4ABA-4FCA-8CCB-D970494ED531}">
      <dgm:prSet custT="1"/>
      <dgm:spPr/>
      <dgm:t>
        <a:bodyPr/>
        <a:lstStyle/>
        <a:p>
          <a:pPr algn="l" rtl="0"/>
          <a:endParaRPr lang="en-ZA" sz="1800" b="1" dirty="0"/>
        </a:p>
      </dgm:t>
    </dgm:pt>
    <dgm:pt modelId="{73CEC29A-EEFC-47B0-B552-43929F399955}" type="parTrans" cxnId="{C47992FA-2EBB-42FC-AE37-B1D597839769}">
      <dgm:prSet/>
      <dgm:spPr/>
      <dgm:t>
        <a:bodyPr/>
        <a:lstStyle/>
        <a:p>
          <a:pPr algn="l"/>
          <a:endParaRPr lang="en-US" sz="1800" b="1"/>
        </a:p>
      </dgm:t>
    </dgm:pt>
    <dgm:pt modelId="{FA7DC744-98E1-460D-A76F-2E4B59A2CAE0}" type="sibTrans" cxnId="{C47992FA-2EBB-42FC-AE37-B1D597839769}">
      <dgm:prSet/>
      <dgm:spPr/>
      <dgm:t>
        <a:bodyPr/>
        <a:lstStyle/>
        <a:p>
          <a:pPr algn="l"/>
          <a:endParaRPr lang="en-US" sz="1800" b="1"/>
        </a:p>
      </dgm:t>
    </dgm:pt>
    <dgm:pt modelId="{0D439DBA-DAA8-4AC7-86A8-AEFCDF8EB11F}">
      <dgm:prSet custT="1"/>
      <dgm:spPr/>
      <dgm:t>
        <a:bodyPr/>
        <a:lstStyle/>
        <a:p>
          <a:pPr algn="l" rtl="0"/>
          <a:r>
            <a:rPr lang="en-ZA" sz="1800" b="1" dirty="0" smtClean="0"/>
            <a:t>D..</a:t>
          </a:r>
          <a:endParaRPr lang="en-US" sz="1800" b="1" dirty="0"/>
        </a:p>
      </dgm:t>
    </dgm:pt>
    <dgm:pt modelId="{06F6DAF8-B6DF-4312-8A4B-C5AF8A318047}" type="parTrans" cxnId="{B8CA0525-A0FC-4E30-A49A-5B0F79B33B9E}">
      <dgm:prSet/>
      <dgm:spPr/>
      <dgm:t>
        <a:bodyPr/>
        <a:lstStyle/>
        <a:p>
          <a:pPr algn="l"/>
          <a:endParaRPr lang="en-US" sz="1800" b="1"/>
        </a:p>
      </dgm:t>
    </dgm:pt>
    <dgm:pt modelId="{86BC7DD4-F6B8-49F1-B43B-3A33FBA84E40}" type="sibTrans" cxnId="{B8CA0525-A0FC-4E30-A49A-5B0F79B33B9E}">
      <dgm:prSet/>
      <dgm:spPr/>
      <dgm:t>
        <a:bodyPr/>
        <a:lstStyle/>
        <a:p>
          <a:pPr algn="l"/>
          <a:endParaRPr lang="en-US" sz="1800" b="1"/>
        </a:p>
      </dgm:t>
    </dgm:pt>
    <dgm:pt modelId="{BA063509-6074-473D-A30A-69B918BFE43D}">
      <dgm:prSet custT="1"/>
      <dgm:spPr/>
      <dgm:t>
        <a:bodyPr/>
        <a:lstStyle/>
        <a:p>
          <a:pPr algn="l" rtl="0"/>
          <a:endParaRPr lang="en-ZA" sz="1800" b="1" dirty="0"/>
        </a:p>
      </dgm:t>
    </dgm:pt>
    <dgm:pt modelId="{CA9CE843-C87B-4D5B-AB0D-19BE3AF1B9AE}" type="parTrans" cxnId="{8CD061C9-4B00-4DD6-B93B-7DC1B3E69C11}">
      <dgm:prSet/>
      <dgm:spPr/>
      <dgm:t>
        <a:bodyPr/>
        <a:lstStyle/>
        <a:p>
          <a:pPr algn="l"/>
          <a:endParaRPr lang="en-US" sz="1800" b="1"/>
        </a:p>
      </dgm:t>
    </dgm:pt>
    <dgm:pt modelId="{C1131106-2E49-4BE5-863F-90B6FD6A8ED9}" type="sibTrans" cxnId="{8CD061C9-4B00-4DD6-B93B-7DC1B3E69C11}">
      <dgm:prSet/>
      <dgm:spPr/>
      <dgm:t>
        <a:bodyPr/>
        <a:lstStyle/>
        <a:p>
          <a:pPr algn="l"/>
          <a:endParaRPr lang="en-US" sz="1800" b="1"/>
        </a:p>
      </dgm:t>
    </dgm:pt>
    <dgm:pt modelId="{506485BD-5538-4751-9718-5A8A53A2E1DB}">
      <dgm:prSet custT="1"/>
      <dgm:spPr/>
      <dgm:t>
        <a:bodyPr/>
        <a:lstStyle/>
        <a:p>
          <a:pPr algn="l" rtl="0"/>
          <a:r>
            <a:rPr lang="en-ZA" sz="1800" b="1" dirty="0" smtClean="0"/>
            <a:t>... operation</a:t>
          </a:r>
          <a:endParaRPr lang="en-US" sz="1800" b="1" dirty="0"/>
        </a:p>
      </dgm:t>
    </dgm:pt>
    <dgm:pt modelId="{8B6198BE-8876-42D9-9A82-FAB418AD0587}" type="parTrans" cxnId="{5B5B8608-D4B6-4885-867C-5983B7FE7E28}">
      <dgm:prSet/>
      <dgm:spPr/>
      <dgm:t>
        <a:bodyPr/>
        <a:lstStyle/>
        <a:p>
          <a:pPr algn="l"/>
          <a:endParaRPr lang="en-US" sz="1800" b="1"/>
        </a:p>
      </dgm:t>
    </dgm:pt>
    <dgm:pt modelId="{29C6C069-2CEC-4106-9537-C8A8905AEBE6}" type="sibTrans" cxnId="{5B5B8608-D4B6-4885-867C-5983B7FE7E28}">
      <dgm:prSet/>
      <dgm:spPr/>
      <dgm:t>
        <a:bodyPr/>
        <a:lstStyle/>
        <a:p>
          <a:pPr algn="l"/>
          <a:endParaRPr lang="en-US" sz="1800" b="1"/>
        </a:p>
      </dgm:t>
    </dgm:pt>
    <dgm:pt modelId="{57F4A3D3-C731-46D6-A99B-50683DED4D90}">
      <dgm:prSet custT="1"/>
      <dgm:spPr/>
      <dgm:t>
        <a:bodyPr/>
        <a:lstStyle/>
        <a:p>
          <a:pPr algn="l" rtl="0"/>
          <a:endParaRPr lang="en-ZA" sz="1800" b="1" dirty="0"/>
        </a:p>
      </dgm:t>
    </dgm:pt>
    <dgm:pt modelId="{F955622E-8505-437A-8B8B-C6E0D537A2A9}" type="parTrans" cxnId="{76AA9CCC-26B6-4374-A6FA-9BA0F2C66EE5}">
      <dgm:prSet/>
      <dgm:spPr/>
      <dgm:t>
        <a:bodyPr/>
        <a:lstStyle/>
        <a:p>
          <a:pPr algn="l"/>
          <a:endParaRPr lang="en-US" sz="1800" b="1"/>
        </a:p>
      </dgm:t>
    </dgm:pt>
    <dgm:pt modelId="{68044ACD-72EC-43D1-8B03-DF0E97514902}" type="sibTrans" cxnId="{76AA9CCC-26B6-4374-A6FA-9BA0F2C66EE5}">
      <dgm:prSet/>
      <dgm:spPr/>
      <dgm:t>
        <a:bodyPr/>
        <a:lstStyle/>
        <a:p>
          <a:pPr algn="l"/>
          <a:endParaRPr lang="en-US" sz="1800" b="1"/>
        </a:p>
      </dgm:t>
    </dgm:pt>
    <dgm:pt modelId="{07E28285-1EBE-4DAC-93F8-6D6413847713}">
      <dgm:prSet custT="1"/>
      <dgm:spPr/>
      <dgm:t>
        <a:bodyPr/>
        <a:lstStyle/>
        <a:p>
          <a:pPr algn="l" rtl="0"/>
          <a:r>
            <a:rPr lang="en-ZA" sz="1800" b="1" dirty="0" smtClean="0"/>
            <a:t>Processing</a:t>
          </a:r>
          <a:endParaRPr lang="en-US" sz="1800" b="1" dirty="0"/>
        </a:p>
      </dgm:t>
    </dgm:pt>
    <dgm:pt modelId="{C0295A69-8A78-4B43-85B4-5752CA628DAA}" type="parTrans" cxnId="{A886ECA7-DEAB-4C89-8337-B3084F270C7D}">
      <dgm:prSet/>
      <dgm:spPr/>
      <dgm:t>
        <a:bodyPr/>
        <a:lstStyle/>
        <a:p>
          <a:pPr algn="l"/>
          <a:endParaRPr lang="en-US" sz="1800" b="1"/>
        </a:p>
      </dgm:t>
    </dgm:pt>
    <dgm:pt modelId="{25003439-3100-4946-B132-7ED74E8B0567}" type="sibTrans" cxnId="{A886ECA7-DEAB-4C89-8337-B3084F270C7D}">
      <dgm:prSet/>
      <dgm:spPr/>
      <dgm:t>
        <a:bodyPr/>
        <a:lstStyle/>
        <a:p>
          <a:pPr algn="l"/>
          <a:endParaRPr lang="en-US" sz="1800" b="1"/>
        </a:p>
      </dgm:t>
    </dgm:pt>
    <dgm:pt modelId="{3C8E7B8E-B32A-47D0-95CE-42217544DD88}">
      <dgm:prSet custT="1"/>
      <dgm:spPr/>
      <dgm:t>
        <a:bodyPr/>
        <a:lstStyle/>
        <a:p>
          <a:pPr algn="l" rtl="0"/>
          <a:endParaRPr lang="en-ZA" sz="1800" b="1" dirty="0"/>
        </a:p>
      </dgm:t>
    </dgm:pt>
    <dgm:pt modelId="{C8683A8C-AFC2-4C0C-8EE2-CAB189B5619D}" type="parTrans" cxnId="{8DA27680-60AA-4C0F-89F5-12E8D9930EE3}">
      <dgm:prSet/>
      <dgm:spPr/>
      <dgm:t>
        <a:bodyPr/>
        <a:lstStyle/>
        <a:p>
          <a:pPr algn="l"/>
          <a:endParaRPr lang="en-US" sz="1800" b="1"/>
        </a:p>
      </dgm:t>
    </dgm:pt>
    <dgm:pt modelId="{71C2F17C-6CEF-4AF8-97F3-1E60D052ED0E}" type="sibTrans" cxnId="{8DA27680-60AA-4C0F-89F5-12E8D9930EE3}">
      <dgm:prSet/>
      <dgm:spPr/>
      <dgm:t>
        <a:bodyPr/>
        <a:lstStyle/>
        <a:p>
          <a:pPr algn="l"/>
          <a:endParaRPr lang="en-US" sz="1800" b="1"/>
        </a:p>
      </dgm:t>
    </dgm:pt>
    <dgm:pt modelId="{45B764CB-4D37-44DF-B9E4-310094857F44}">
      <dgm:prSet custT="1"/>
      <dgm:spPr/>
      <dgm:t>
        <a:bodyPr/>
        <a:lstStyle/>
        <a:p>
          <a:pPr algn="l" rtl="0"/>
          <a:r>
            <a:rPr lang="en-ZA" sz="1800" b="1" dirty="0" smtClean="0"/>
            <a:t>Marketing and sales</a:t>
          </a:r>
          <a:endParaRPr lang="en-US" sz="1800" b="1" dirty="0"/>
        </a:p>
      </dgm:t>
    </dgm:pt>
    <dgm:pt modelId="{FC40DE95-3A86-48A3-9D85-46B99D7AEE36}" type="parTrans" cxnId="{B484FC77-323A-4709-8F29-219269E777EE}">
      <dgm:prSet/>
      <dgm:spPr/>
      <dgm:t>
        <a:bodyPr/>
        <a:lstStyle/>
        <a:p>
          <a:pPr algn="l"/>
          <a:endParaRPr lang="en-US" sz="1800" b="1"/>
        </a:p>
      </dgm:t>
    </dgm:pt>
    <dgm:pt modelId="{123A3E2E-1138-4071-8E7C-CECFA783EBBC}" type="sibTrans" cxnId="{B484FC77-323A-4709-8F29-219269E777EE}">
      <dgm:prSet/>
      <dgm:spPr/>
      <dgm:t>
        <a:bodyPr/>
        <a:lstStyle/>
        <a:p>
          <a:pPr algn="l"/>
          <a:endParaRPr lang="en-US" sz="1800" b="1"/>
        </a:p>
      </dgm:t>
    </dgm:pt>
    <dgm:pt modelId="{4E0343B7-05D2-4801-A040-453AB7F5FD9E}">
      <dgm:prSet custT="1"/>
      <dgm:spPr/>
      <dgm:t>
        <a:bodyPr/>
        <a:lstStyle/>
        <a:p>
          <a:pPr algn="l" rtl="0"/>
          <a:endParaRPr lang="en-ZA" sz="1800" b="1" dirty="0"/>
        </a:p>
      </dgm:t>
    </dgm:pt>
    <dgm:pt modelId="{5781FCBA-919F-4588-9111-773312F2D14D}" type="parTrans" cxnId="{3F7EA98E-5903-4B26-BCE5-A4F999467581}">
      <dgm:prSet/>
      <dgm:spPr/>
      <dgm:t>
        <a:bodyPr/>
        <a:lstStyle/>
        <a:p>
          <a:pPr algn="l"/>
          <a:endParaRPr lang="en-US" sz="1800" b="1"/>
        </a:p>
      </dgm:t>
    </dgm:pt>
    <dgm:pt modelId="{D42458CB-180E-4685-8D54-72850AA4767A}" type="sibTrans" cxnId="{3F7EA98E-5903-4B26-BCE5-A4F999467581}">
      <dgm:prSet/>
      <dgm:spPr/>
      <dgm:t>
        <a:bodyPr/>
        <a:lstStyle/>
        <a:p>
          <a:pPr algn="l"/>
          <a:endParaRPr lang="en-US" sz="1800" b="1"/>
        </a:p>
      </dgm:t>
    </dgm:pt>
    <dgm:pt modelId="{43BD3683-1879-4526-92FA-EAD333B31ACF}">
      <dgm:prSet custT="1"/>
      <dgm:spPr/>
      <dgm:t>
        <a:bodyPr/>
        <a:lstStyle/>
        <a:p>
          <a:pPr algn="l" rtl="0"/>
          <a:r>
            <a:rPr lang="en-ZA" sz="1800" b="1" dirty="0" smtClean="0"/>
            <a:t>Operational support</a:t>
          </a:r>
          <a:endParaRPr lang="en-US" sz="1800" b="1" dirty="0"/>
        </a:p>
      </dgm:t>
    </dgm:pt>
    <dgm:pt modelId="{26F66D7E-F43F-4DA9-A137-F3DF0738FD9A}" type="parTrans" cxnId="{3023EE38-73D7-4283-BD57-8C32A74E7A96}">
      <dgm:prSet/>
      <dgm:spPr/>
      <dgm:t>
        <a:bodyPr/>
        <a:lstStyle/>
        <a:p>
          <a:pPr algn="l"/>
          <a:endParaRPr lang="en-US" sz="1800" b="1"/>
        </a:p>
      </dgm:t>
    </dgm:pt>
    <dgm:pt modelId="{D1CBF246-A258-4CEC-888E-C2ED25DAAFBC}" type="sibTrans" cxnId="{3023EE38-73D7-4283-BD57-8C32A74E7A96}">
      <dgm:prSet/>
      <dgm:spPr/>
      <dgm:t>
        <a:bodyPr/>
        <a:lstStyle/>
        <a:p>
          <a:pPr algn="l"/>
          <a:endParaRPr lang="en-US" sz="1800" b="1"/>
        </a:p>
      </dgm:t>
    </dgm:pt>
    <dgm:pt modelId="{1573A02A-72F8-4A6B-A6D3-A47F6D07CE06}">
      <dgm:prSet custT="1"/>
      <dgm:spPr/>
      <dgm:t>
        <a:bodyPr/>
        <a:lstStyle/>
        <a:p>
          <a:pPr algn="l" rtl="0"/>
          <a:endParaRPr lang="en-ZA" sz="1800" b="1" dirty="0"/>
        </a:p>
      </dgm:t>
    </dgm:pt>
    <dgm:pt modelId="{34F0DB0B-5773-4255-AEA8-6CE6D23FC16D}" type="parTrans" cxnId="{0B4B2C9C-1D97-43F6-A9C3-096563D44621}">
      <dgm:prSet/>
      <dgm:spPr/>
      <dgm:t>
        <a:bodyPr/>
        <a:lstStyle/>
        <a:p>
          <a:pPr algn="l"/>
          <a:endParaRPr lang="en-US" sz="1800" b="1"/>
        </a:p>
      </dgm:t>
    </dgm:pt>
    <dgm:pt modelId="{0C17354E-0581-4DF4-AAEF-EC81D027014C}" type="sibTrans" cxnId="{0B4B2C9C-1D97-43F6-A9C3-096563D44621}">
      <dgm:prSet/>
      <dgm:spPr/>
      <dgm:t>
        <a:bodyPr/>
        <a:lstStyle/>
        <a:p>
          <a:pPr algn="l"/>
          <a:endParaRPr lang="en-US" sz="1800" b="1"/>
        </a:p>
      </dgm:t>
    </dgm:pt>
    <dgm:pt modelId="{CF1A53B9-929D-4042-9E04-6C121865F21E}">
      <dgm:prSet custT="1"/>
      <dgm:spPr/>
      <dgm:t>
        <a:bodyPr/>
        <a:lstStyle/>
        <a:p>
          <a:pPr algn="l" rtl="0"/>
          <a:r>
            <a:rPr lang="en-ZA" sz="1800" b="1" dirty="0" smtClean="0"/>
            <a:t>Administration</a:t>
          </a:r>
          <a:endParaRPr lang="en-US" sz="1800" b="1" dirty="0"/>
        </a:p>
      </dgm:t>
    </dgm:pt>
    <dgm:pt modelId="{CCE57A7D-C473-4BAA-B058-317ACC1924BC}" type="parTrans" cxnId="{B6BFB59E-ECA2-422E-A39E-76A764D4A269}">
      <dgm:prSet/>
      <dgm:spPr/>
      <dgm:t>
        <a:bodyPr/>
        <a:lstStyle/>
        <a:p>
          <a:pPr algn="l"/>
          <a:endParaRPr lang="en-US" sz="1800" b="1"/>
        </a:p>
      </dgm:t>
    </dgm:pt>
    <dgm:pt modelId="{387CD700-B329-4705-915E-C22D3B711D38}" type="sibTrans" cxnId="{B6BFB59E-ECA2-422E-A39E-76A764D4A269}">
      <dgm:prSet/>
      <dgm:spPr/>
      <dgm:t>
        <a:bodyPr/>
        <a:lstStyle/>
        <a:p>
          <a:pPr algn="l"/>
          <a:endParaRPr lang="en-US" sz="1800" b="1"/>
        </a:p>
      </dgm:t>
    </dgm:pt>
    <dgm:pt modelId="{52503353-7E55-4BE2-9812-DA759E3E8C15}">
      <dgm:prSet custT="1"/>
      <dgm:spPr/>
      <dgm:t>
        <a:bodyPr/>
        <a:lstStyle/>
        <a:p>
          <a:pPr algn="l" rtl="0"/>
          <a:endParaRPr lang="en-ZA" sz="1800" b="1" dirty="0"/>
        </a:p>
      </dgm:t>
    </dgm:pt>
    <dgm:pt modelId="{5949EC9D-C64F-47E2-AA85-019124B1CF0E}" type="parTrans" cxnId="{7EB69E1F-5E9A-41CB-9DDE-AE35A1E08479}">
      <dgm:prSet/>
      <dgm:spPr/>
      <dgm:t>
        <a:bodyPr/>
        <a:lstStyle/>
        <a:p>
          <a:pPr algn="l"/>
          <a:endParaRPr lang="en-US" sz="1800" b="1"/>
        </a:p>
      </dgm:t>
    </dgm:pt>
    <dgm:pt modelId="{DEF9F9C7-74B6-4E70-9270-57051726C414}" type="sibTrans" cxnId="{7EB69E1F-5E9A-41CB-9DDE-AE35A1E08479}">
      <dgm:prSet/>
      <dgm:spPr/>
      <dgm:t>
        <a:bodyPr/>
        <a:lstStyle/>
        <a:p>
          <a:pPr algn="l"/>
          <a:endParaRPr lang="en-US" sz="1800" b="1"/>
        </a:p>
      </dgm:t>
    </dgm:pt>
    <dgm:pt modelId="{50266A6F-D6C3-4A22-8C3A-34E09997CB09}">
      <dgm:prSet custT="1"/>
      <dgm:spPr/>
      <dgm:t>
        <a:bodyPr/>
        <a:lstStyle/>
        <a:p>
          <a:pPr algn="l" rtl="0"/>
          <a:r>
            <a:rPr lang="en-ZA" sz="1800" b="1" dirty="0" smtClean="0"/>
            <a:t>Dividends, taxes, etc</a:t>
          </a:r>
          <a:endParaRPr lang="en-US" sz="1800" b="1" dirty="0"/>
        </a:p>
      </dgm:t>
    </dgm:pt>
    <dgm:pt modelId="{64744CF4-9587-42BC-AEED-DF63D7A725ED}" type="parTrans" cxnId="{902350EA-5390-4745-BAC4-23295A35ED05}">
      <dgm:prSet/>
      <dgm:spPr/>
      <dgm:t>
        <a:bodyPr/>
        <a:lstStyle/>
        <a:p>
          <a:pPr algn="l"/>
          <a:endParaRPr lang="en-US" sz="1800" b="1"/>
        </a:p>
      </dgm:t>
    </dgm:pt>
    <dgm:pt modelId="{3042CD56-FA28-40EB-BC58-2E7B2C5CEE72}" type="sibTrans" cxnId="{902350EA-5390-4745-BAC4-23295A35ED05}">
      <dgm:prSet/>
      <dgm:spPr/>
      <dgm:t>
        <a:bodyPr/>
        <a:lstStyle/>
        <a:p>
          <a:pPr algn="l"/>
          <a:endParaRPr lang="en-US" sz="1800" b="1"/>
        </a:p>
      </dgm:t>
    </dgm:pt>
    <dgm:pt modelId="{B840F577-1477-4D87-9AE9-E6FA18E9ADEE}" type="pres">
      <dgm:prSet presAssocID="{3BCD2A91-F64E-48DE-AD0D-85167E1DA3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269CF4-A26B-45E5-B793-C1DB26EB95FE}" type="pres">
      <dgm:prSet presAssocID="{0E8B4E92-D08D-43D6-8844-00042CD64D4A}" presName="parentText" presStyleLbl="node1" presStyleIdx="0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952B1-0D09-47F2-9AD2-DCAAAE873D5A}" type="pres">
      <dgm:prSet presAssocID="{40605B32-13D4-43A9-B6A8-FB054A0B3E5B}" presName="spacer" presStyleCnt="0"/>
      <dgm:spPr/>
    </dgm:pt>
    <dgm:pt modelId="{994406BD-0C90-492D-971C-DABEADFB1811}" type="pres">
      <dgm:prSet presAssocID="{A7C5314D-34AC-4E75-B24A-B8A89C3C1799}" presName="parentText" presStyleLbl="node1" presStyleIdx="1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8F4EC-A56C-4BC0-AEA9-19D99F6CF8C8}" type="pres">
      <dgm:prSet presAssocID="{1E5BB87A-AE78-46F6-AA3A-382C916FF387}" presName="spacer" presStyleCnt="0"/>
      <dgm:spPr/>
    </dgm:pt>
    <dgm:pt modelId="{745B547D-2065-4F5B-A480-18BBD045C9A7}" type="pres">
      <dgm:prSet presAssocID="{30B2D93F-9A05-4853-8651-F456F8796032}" presName="parentText" presStyleLbl="node1" presStyleIdx="2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61044-6005-4ACE-8C57-DC472EF3D5D8}" type="pres">
      <dgm:prSet presAssocID="{E9217B41-D504-4458-89B2-687FAE2E4A28}" presName="spacer" presStyleCnt="0"/>
      <dgm:spPr/>
    </dgm:pt>
    <dgm:pt modelId="{DB7C5D4B-9CFA-4ECA-9E8C-F512ABE91FC4}" type="pres">
      <dgm:prSet presAssocID="{F80F67C3-4ABA-4FCA-8CCB-D970494ED531}" presName="parentText" presStyleLbl="node1" presStyleIdx="3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BD245-341C-4870-9D00-39050AD2F88B}" type="pres">
      <dgm:prSet presAssocID="{FA7DC744-98E1-460D-A76F-2E4B59A2CAE0}" presName="spacer" presStyleCnt="0"/>
      <dgm:spPr/>
    </dgm:pt>
    <dgm:pt modelId="{20D94838-B38E-46D7-8896-6C804BD8F110}" type="pres">
      <dgm:prSet presAssocID="{0D439DBA-DAA8-4AC7-86A8-AEFCDF8EB11F}" presName="parentText" presStyleLbl="node1" presStyleIdx="4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8FCFD-AD38-4E79-9AF2-8F5D443312E4}" type="pres">
      <dgm:prSet presAssocID="{86BC7DD4-F6B8-49F1-B43B-3A33FBA84E40}" presName="spacer" presStyleCnt="0"/>
      <dgm:spPr/>
    </dgm:pt>
    <dgm:pt modelId="{60F60EDF-EB1A-4A5A-ACA3-4E61048CD0AF}" type="pres">
      <dgm:prSet presAssocID="{BA063509-6074-473D-A30A-69B918BFE43D}" presName="parentText" presStyleLbl="node1" presStyleIdx="5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C42BB-E536-434C-B8C5-7C2A1D6583C4}" type="pres">
      <dgm:prSet presAssocID="{C1131106-2E49-4BE5-863F-90B6FD6A8ED9}" presName="spacer" presStyleCnt="0"/>
      <dgm:spPr/>
    </dgm:pt>
    <dgm:pt modelId="{0C3AE6EE-BC7C-43D0-A9FE-B4999634207D}" type="pres">
      <dgm:prSet presAssocID="{506485BD-5538-4751-9718-5A8A53A2E1DB}" presName="parentText" presStyleLbl="node1" presStyleIdx="6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B0BDE-C67E-481E-A3DD-ECD499F4C672}" type="pres">
      <dgm:prSet presAssocID="{29C6C069-2CEC-4106-9537-C8A8905AEBE6}" presName="spacer" presStyleCnt="0"/>
      <dgm:spPr/>
    </dgm:pt>
    <dgm:pt modelId="{682587D3-5B61-4B62-A065-A44AB7CFE8B6}" type="pres">
      <dgm:prSet presAssocID="{57F4A3D3-C731-46D6-A99B-50683DED4D90}" presName="parentText" presStyleLbl="node1" presStyleIdx="7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E39511-53D0-4CD6-8D18-70E7FEEEA4C1}" type="pres">
      <dgm:prSet presAssocID="{68044ACD-72EC-43D1-8B03-DF0E97514902}" presName="spacer" presStyleCnt="0"/>
      <dgm:spPr/>
    </dgm:pt>
    <dgm:pt modelId="{E07F66C4-340C-43B8-9A06-0618CE158CBC}" type="pres">
      <dgm:prSet presAssocID="{07E28285-1EBE-4DAC-93F8-6D6413847713}" presName="parentText" presStyleLbl="node1" presStyleIdx="8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2D910F-7E53-4030-B269-7CBC7A479518}" type="pres">
      <dgm:prSet presAssocID="{25003439-3100-4946-B132-7ED74E8B0567}" presName="spacer" presStyleCnt="0"/>
      <dgm:spPr/>
    </dgm:pt>
    <dgm:pt modelId="{E02B0FB6-B5ED-42E6-8225-23A09507815D}" type="pres">
      <dgm:prSet presAssocID="{3C8E7B8E-B32A-47D0-95CE-42217544DD88}" presName="parentText" presStyleLbl="node1" presStyleIdx="9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481BD-DF0D-452E-823B-50014DBD9F33}" type="pres">
      <dgm:prSet presAssocID="{71C2F17C-6CEF-4AF8-97F3-1E60D052ED0E}" presName="spacer" presStyleCnt="0"/>
      <dgm:spPr/>
    </dgm:pt>
    <dgm:pt modelId="{CEBC48C6-3AF2-4AFA-88A3-E5EF0852AB94}" type="pres">
      <dgm:prSet presAssocID="{45B764CB-4D37-44DF-B9E4-310094857F44}" presName="parentText" presStyleLbl="node1" presStyleIdx="10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15721-8843-4545-8EEE-70117DD5F1CE}" type="pres">
      <dgm:prSet presAssocID="{123A3E2E-1138-4071-8E7C-CECFA783EBBC}" presName="spacer" presStyleCnt="0"/>
      <dgm:spPr/>
    </dgm:pt>
    <dgm:pt modelId="{EC4CEC10-3CF9-4F8B-B828-FAF2796F0AD2}" type="pres">
      <dgm:prSet presAssocID="{4E0343B7-05D2-4801-A040-453AB7F5FD9E}" presName="parentText" presStyleLbl="node1" presStyleIdx="11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6FBDD-47C5-4E1B-BAC2-5B3D9330CEF8}" type="pres">
      <dgm:prSet presAssocID="{D42458CB-180E-4685-8D54-72850AA4767A}" presName="spacer" presStyleCnt="0"/>
      <dgm:spPr/>
    </dgm:pt>
    <dgm:pt modelId="{5FF8EB6C-D9D9-4750-9E40-3CFC2BB97E82}" type="pres">
      <dgm:prSet presAssocID="{43BD3683-1879-4526-92FA-EAD333B31ACF}" presName="parentText" presStyleLbl="node1" presStyleIdx="12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163B60-D382-4776-8C39-B5498A6D2E42}" type="pres">
      <dgm:prSet presAssocID="{D1CBF246-A258-4CEC-888E-C2ED25DAAFBC}" presName="spacer" presStyleCnt="0"/>
      <dgm:spPr/>
    </dgm:pt>
    <dgm:pt modelId="{DA565D55-649F-4BBF-B164-196E687319E2}" type="pres">
      <dgm:prSet presAssocID="{1573A02A-72F8-4A6B-A6D3-A47F6D07CE06}" presName="parentText" presStyleLbl="node1" presStyleIdx="13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9418D-27A0-4E88-A387-A9920AFD5E86}" type="pres">
      <dgm:prSet presAssocID="{0C17354E-0581-4DF4-AAEF-EC81D027014C}" presName="spacer" presStyleCnt="0"/>
      <dgm:spPr/>
    </dgm:pt>
    <dgm:pt modelId="{DC318F28-5FA8-4623-BF8B-7DD9EA468426}" type="pres">
      <dgm:prSet presAssocID="{CF1A53B9-929D-4042-9E04-6C121865F21E}" presName="parentText" presStyleLbl="node1" presStyleIdx="14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265CC-E8E1-4CF0-A039-1E748FE4D979}" type="pres">
      <dgm:prSet presAssocID="{387CD700-B329-4705-915E-C22D3B711D38}" presName="spacer" presStyleCnt="0"/>
      <dgm:spPr/>
    </dgm:pt>
    <dgm:pt modelId="{67DB6237-2B0F-474A-9D6D-66B613FC23F0}" type="pres">
      <dgm:prSet presAssocID="{52503353-7E55-4BE2-9812-DA759E3E8C15}" presName="parentText" presStyleLbl="node1" presStyleIdx="15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54687D-FB74-427F-83FE-AB7031725032}" type="pres">
      <dgm:prSet presAssocID="{DEF9F9C7-74B6-4E70-9270-57051726C414}" presName="spacer" presStyleCnt="0"/>
      <dgm:spPr/>
    </dgm:pt>
    <dgm:pt modelId="{B868E6E3-ACB9-4D93-8F1B-D15CE237A0B9}" type="pres">
      <dgm:prSet presAssocID="{50266A6F-D6C3-4A22-8C3A-34E09997CB09}" presName="parentText" presStyleLbl="node1" presStyleIdx="16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4B2C9C-1D97-43F6-A9C3-096563D44621}" srcId="{3BCD2A91-F64E-48DE-AD0D-85167E1DA3B6}" destId="{1573A02A-72F8-4A6B-A6D3-A47F6D07CE06}" srcOrd="13" destOrd="0" parTransId="{34F0DB0B-5773-4255-AEA8-6CE6D23FC16D}" sibTransId="{0C17354E-0581-4DF4-AAEF-EC81D027014C}"/>
    <dgm:cxn modelId="{C9ABA8CA-F787-4246-998B-5307F6A05C09}" type="presOf" srcId="{F80F67C3-4ABA-4FCA-8CCB-D970494ED531}" destId="{DB7C5D4B-9CFA-4ECA-9E8C-F512ABE91FC4}" srcOrd="0" destOrd="0" presId="urn:microsoft.com/office/officeart/2005/8/layout/vList2"/>
    <dgm:cxn modelId="{36F4259E-36CC-4C47-B829-0A2BC156D8A8}" type="presOf" srcId="{50266A6F-D6C3-4A22-8C3A-34E09997CB09}" destId="{B868E6E3-ACB9-4D93-8F1B-D15CE237A0B9}" srcOrd="0" destOrd="0" presId="urn:microsoft.com/office/officeart/2005/8/layout/vList2"/>
    <dgm:cxn modelId="{D17538F7-2961-4DDA-AE2B-B4615F5C36A8}" type="presOf" srcId="{43BD3683-1879-4526-92FA-EAD333B31ACF}" destId="{5FF8EB6C-D9D9-4750-9E40-3CFC2BB97E82}" srcOrd="0" destOrd="0" presId="urn:microsoft.com/office/officeart/2005/8/layout/vList2"/>
    <dgm:cxn modelId="{4790938D-453B-4716-AE1D-043E9A036620}" srcId="{3BCD2A91-F64E-48DE-AD0D-85167E1DA3B6}" destId="{A7C5314D-34AC-4E75-B24A-B8A89C3C1799}" srcOrd="1" destOrd="0" parTransId="{D83605C2-F3E8-4F1B-9BEB-FC6D5F32464E}" sibTransId="{1E5BB87A-AE78-46F6-AA3A-382C916FF387}"/>
    <dgm:cxn modelId="{9E7B56C5-E633-429C-A402-FDA9ACCA4A5E}" type="presOf" srcId="{30B2D93F-9A05-4853-8651-F456F8796032}" destId="{745B547D-2065-4F5B-A480-18BBD045C9A7}" srcOrd="0" destOrd="0" presId="urn:microsoft.com/office/officeart/2005/8/layout/vList2"/>
    <dgm:cxn modelId="{3F7EA98E-5903-4B26-BCE5-A4F999467581}" srcId="{3BCD2A91-F64E-48DE-AD0D-85167E1DA3B6}" destId="{4E0343B7-05D2-4801-A040-453AB7F5FD9E}" srcOrd="11" destOrd="0" parTransId="{5781FCBA-919F-4588-9111-773312F2D14D}" sibTransId="{D42458CB-180E-4685-8D54-72850AA4767A}"/>
    <dgm:cxn modelId="{96C23136-928F-4E74-8976-AEAB3663F1C3}" type="presOf" srcId="{A7C5314D-34AC-4E75-B24A-B8A89C3C1799}" destId="{994406BD-0C90-492D-971C-DABEADFB1811}" srcOrd="0" destOrd="0" presId="urn:microsoft.com/office/officeart/2005/8/layout/vList2"/>
    <dgm:cxn modelId="{C47992FA-2EBB-42FC-AE37-B1D597839769}" srcId="{3BCD2A91-F64E-48DE-AD0D-85167E1DA3B6}" destId="{F80F67C3-4ABA-4FCA-8CCB-D970494ED531}" srcOrd="3" destOrd="0" parTransId="{73CEC29A-EEFC-47B0-B552-43929F399955}" sibTransId="{FA7DC744-98E1-460D-A76F-2E4B59A2CAE0}"/>
    <dgm:cxn modelId="{A886ECA7-DEAB-4C89-8337-B3084F270C7D}" srcId="{3BCD2A91-F64E-48DE-AD0D-85167E1DA3B6}" destId="{07E28285-1EBE-4DAC-93F8-6D6413847713}" srcOrd="8" destOrd="0" parTransId="{C0295A69-8A78-4B43-85B4-5752CA628DAA}" sibTransId="{25003439-3100-4946-B132-7ED74E8B0567}"/>
    <dgm:cxn modelId="{62D5163F-DCCB-4D3E-B380-BE865AAAE573}" type="presOf" srcId="{0E8B4E92-D08D-43D6-8844-00042CD64D4A}" destId="{95269CF4-A26B-45E5-B793-C1DB26EB95FE}" srcOrd="0" destOrd="0" presId="urn:microsoft.com/office/officeart/2005/8/layout/vList2"/>
    <dgm:cxn modelId="{0D37CEFE-BCDB-4D10-AD52-D64FBEDCC491}" type="presOf" srcId="{1573A02A-72F8-4A6B-A6D3-A47F6D07CE06}" destId="{DA565D55-649F-4BBF-B164-196E687319E2}" srcOrd="0" destOrd="0" presId="urn:microsoft.com/office/officeart/2005/8/layout/vList2"/>
    <dgm:cxn modelId="{8DA27680-60AA-4C0F-89F5-12E8D9930EE3}" srcId="{3BCD2A91-F64E-48DE-AD0D-85167E1DA3B6}" destId="{3C8E7B8E-B32A-47D0-95CE-42217544DD88}" srcOrd="9" destOrd="0" parTransId="{C8683A8C-AFC2-4C0C-8EE2-CAB189B5619D}" sibTransId="{71C2F17C-6CEF-4AF8-97F3-1E60D052ED0E}"/>
    <dgm:cxn modelId="{338A69E5-03F3-4563-95BB-209CADD7AA60}" srcId="{3BCD2A91-F64E-48DE-AD0D-85167E1DA3B6}" destId="{0E8B4E92-D08D-43D6-8844-00042CD64D4A}" srcOrd="0" destOrd="0" parTransId="{1B74AE9C-813D-49E8-8709-E4683402EF17}" sibTransId="{40605B32-13D4-43A9-B6A8-FB054A0B3E5B}"/>
    <dgm:cxn modelId="{C0EDA7ED-F4C6-443C-B65A-BA1D92DCD87C}" type="presOf" srcId="{57F4A3D3-C731-46D6-A99B-50683DED4D90}" destId="{682587D3-5B61-4B62-A065-A44AB7CFE8B6}" srcOrd="0" destOrd="0" presId="urn:microsoft.com/office/officeart/2005/8/layout/vList2"/>
    <dgm:cxn modelId="{B8CA0525-A0FC-4E30-A49A-5B0F79B33B9E}" srcId="{3BCD2A91-F64E-48DE-AD0D-85167E1DA3B6}" destId="{0D439DBA-DAA8-4AC7-86A8-AEFCDF8EB11F}" srcOrd="4" destOrd="0" parTransId="{06F6DAF8-B6DF-4312-8A4B-C5AF8A318047}" sibTransId="{86BC7DD4-F6B8-49F1-B43B-3A33FBA84E40}"/>
    <dgm:cxn modelId="{1D8CEE75-77AC-4B24-B55F-F51BA37B708C}" type="presOf" srcId="{52503353-7E55-4BE2-9812-DA759E3E8C15}" destId="{67DB6237-2B0F-474A-9D6D-66B613FC23F0}" srcOrd="0" destOrd="0" presId="urn:microsoft.com/office/officeart/2005/8/layout/vList2"/>
    <dgm:cxn modelId="{54ED6105-AC19-4742-B2D4-AFE49713EEA9}" type="presOf" srcId="{3BCD2A91-F64E-48DE-AD0D-85167E1DA3B6}" destId="{B840F577-1477-4D87-9AE9-E6FA18E9ADEE}" srcOrd="0" destOrd="0" presId="urn:microsoft.com/office/officeart/2005/8/layout/vList2"/>
    <dgm:cxn modelId="{5B5B8608-D4B6-4885-867C-5983B7FE7E28}" srcId="{3BCD2A91-F64E-48DE-AD0D-85167E1DA3B6}" destId="{506485BD-5538-4751-9718-5A8A53A2E1DB}" srcOrd="6" destOrd="0" parTransId="{8B6198BE-8876-42D9-9A82-FAB418AD0587}" sibTransId="{29C6C069-2CEC-4106-9537-C8A8905AEBE6}"/>
    <dgm:cxn modelId="{1D50CF07-CC57-4505-AC8A-EAE58343EB9C}" type="presOf" srcId="{CF1A53B9-929D-4042-9E04-6C121865F21E}" destId="{DC318F28-5FA8-4623-BF8B-7DD9EA468426}" srcOrd="0" destOrd="0" presId="urn:microsoft.com/office/officeart/2005/8/layout/vList2"/>
    <dgm:cxn modelId="{4405EB22-6ED2-4E12-AF2C-552ABD741832}" type="presOf" srcId="{4E0343B7-05D2-4801-A040-453AB7F5FD9E}" destId="{EC4CEC10-3CF9-4F8B-B828-FAF2796F0AD2}" srcOrd="0" destOrd="0" presId="urn:microsoft.com/office/officeart/2005/8/layout/vList2"/>
    <dgm:cxn modelId="{B6BFB59E-ECA2-422E-A39E-76A764D4A269}" srcId="{3BCD2A91-F64E-48DE-AD0D-85167E1DA3B6}" destId="{CF1A53B9-929D-4042-9E04-6C121865F21E}" srcOrd="14" destOrd="0" parTransId="{CCE57A7D-C473-4BAA-B058-317ACC1924BC}" sibTransId="{387CD700-B329-4705-915E-C22D3B711D38}"/>
    <dgm:cxn modelId="{7ECD3C30-4763-4574-92EC-AAEC2101F9FE}" type="presOf" srcId="{07E28285-1EBE-4DAC-93F8-6D6413847713}" destId="{E07F66C4-340C-43B8-9A06-0618CE158CBC}" srcOrd="0" destOrd="0" presId="urn:microsoft.com/office/officeart/2005/8/layout/vList2"/>
    <dgm:cxn modelId="{3023EE38-73D7-4283-BD57-8C32A74E7A96}" srcId="{3BCD2A91-F64E-48DE-AD0D-85167E1DA3B6}" destId="{43BD3683-1879-4526-92FA-EAD333B31ACF}" srcOrd="12" destOrd="0" parTransId="{26F66D7E-F43F-4DA9-A137-F3DF0738FD9A}" sibTransId="{D1CBF246-A258-4CEC-888E-C2ED25DAAFBC}"/>
    <dgm:cxn modelId="{66C115F6-8689-4228-AC83-7E21E4689DF1}" type="presOf" srcId="{45B764CB-4D37-44DF-B9E4-310094857F44}" destId="{CEBC48C6-3AF2-4AFA-88A3-E5EF0852AB94}" srcOrd="0" destOrd="0" presId="urn:microsoft.com/office/officeart/2005/8/layout/vList2"/>
    <dgm:cxn modelId="{35C2E1D1-C72C-4429-93ED-65EEDD2B321A}" type="presOf" srcId="{506485BD-5538-4751-9718-5A8A53A2E1DB}" destId="{0C3AE6EE-BC7C-43D0-A9FE-B4999634207D}" srcOrd="0" destOrd="0" presId="urn:microsoft.com/office/officeart/2005/8/layout/vList2"/>
    <dgm:cxn modelId="{8CD061C9-4B00-4DD6-B93B-7DC1B3E69C11}" srcId="{3BCD2A91-F64E-48DE-AD0D-85167E1DA3B6}" destId="{BA063509-6074-473D-A30A-69B918BFE43D}" srcOrd="5" destOrd="0" parTransId="{CA9CE843-C87B-4D5B-AB0D-19BE3AF1B9AE}" sibTransId="{C1131106-2E49-4BE5-863F-90B6FD6A8ED9}"/>
    <dgm:cxn modelId="{7EB69E1F-5E9A-41CB-9DDE-AE35A1E08479}" srcId="{3BCD2A91-F64E-48DE-AD0D-85167E1DA3B6}" destId="{52503353-7E55-4BE2-9812-DA759E3E8C15}" srcOrd="15" destOrd="0" parTransId="{5949EC9D-C64F-47E2-AA85-019124B1CF0E}" sibTransId="{DEF9F9C7-74B6-4E70-9270-57051726C414}"/>
    <dgm:cxn modelId="{242D909F-DBB3-4D62-9E8E-A4F38F2828B9}" type="presOf" srcId="{BA063509-6074-473D-A30A-69B918BFE43D}" destId="{60F60EDF-EB1A-4A5A-ACA3-4E61048CD0AF}" srcOrd="0" destOrd="0" presId="urn:microsoft.com/office/officeart/2005/8/layout/vList2"/>
    <dgm:cxn modelId="{1493AF58-CD63-4ECD-A1A4-DE4E618E237A}" srcId="{3BCD2A91-F64E-48DE-AD0D-85167E1DA3B6}" destId="{30B2D93F-9A05-4853-8651-F456F8796032}" srcOrd="2" destOrd="0" parTransId="{0B80FD2F-FEF0-49AC-9310-54DF2748F762}" sibTransId="{E9217B41-D504-4458-89B2-687FAE2E4A28}"/>
    <dgm:cxn modelId="{902350EA-5390-4745-BAC4-23295A35ED05}" srcId="{3BCD2A91-F64E-48DE-AD0D-85167E1DA3B6}" destId="{50266A6F-D6C3-4A22-8C3A-34E09997CB09}" srcOrd="16" destOrd="0" parTransId="{64744CF4-9587-42BC-AEED-DF63D7A725ED}" sibTransId="{3042CD56-FA28-40EB-BC58-2E7B2C5CEE72}"/>
    <dgm:cxn modelId="{0AF4CF8F-37CC-40DC-84A7-82F2A3A510B6}" type="presOf" srcId="{3C8E7B8E-B32A-47D0-95CE-42217544DD88}" destId="{E02B0FB6-B5ED-42E6-8225-23A09507815D}" srcOrd="0" destOrd="0" presId="urn:microsoft.com/office/officeart/2005/8/layout/vList2"/>
    <dgm:cxn modelId="{B484FC77-323A-4709-8F29-219269E777EE}" srcId="{3BCD2A91-F64E-48DE-AD0D-85167E1DA3B6}" destId="{45B764CB-4D37-44DF-B9E4-310094857F44}" srcOrd="10" destOrd="0" parTransId="{FC40DE95-3A86-48A3-9D85-46B99D7AEE36}" sibTransId="{123A3E2E-1138-4071-8E7C-CECFA783EBBC}"/>
    <dgm:cxn modelId="{76AA9CCC-26B6-4374-A6FA-9BA0F2C66EE5}" srcId="{3BCD2A91-F64E-48DE-AD0D-85167E1DA3B6}" destId="{57F4A3D3-C731-46D6-A99B-50683DED4D90}" srcOrd="7" destOrd="0" parTransId="{F955622E-8505-437A-8B8B-C6E0D537A2A9}" sibTransId="{68044ACD-72EC-43D1-8B03-DF0E97514902}"/>
    <dgm:cxn modelId="{839E510E-E93C-4AD0-AA7F-AE740985A686}" type="presOf" srcId="{0D439DBA-DAA8-4AC7-86A8-AEFCDF8EB11F}" destId="{20D94838-B38E-46D7-8896-6C804BD8F110}" srcOrd="0" destOrd="0" presId="urn:microsoft.com/office/officeart/2005/8/layout/vList2"/>
    <dgm:cxn modelId="{DD195F6F-07F8-416C-8FAF-C69FD5D1BC57}" type="presParOf" srcId="{B840F577-1477-4D87-9AE9-E6FA18E9ADEE}" destId="{95269CF4-A26B-45E5-B793-C1DB26EB95FE}" srcOrd="0" destOrd="0" presId="urn:microsoft.com/office/officeart/2005/8/layout/vList2"/>
    <dgm:cxn modelId="{CFA4EC79-B35F-4251-9234-0A49828C260F}" type="presParOf" srcId="{B840F577-1477-4D87-9AE9-E6FA18E9ADEE}" destId="{48E952B1-0D09-47F2-9AD2-DCAAAE873D5A}" srcOrd="1" destOrd="0" presId="urn:microsoft.com/office/officeart/2005/8/layout/vList2"/>
    <dgm:cxn modelId="{8D861EA2-98AE-4A99-A670-38F9761D4415}" type="presParOf" srcId="{B840F577-1477-4D87-9AE9-E6FA18E9ADEE}" destId="{994406BD-0C90-492D-971C-DABEADFB1811}" srcOrd="2" destOrd="0" presId="urn:microsoft.com/office/officeart/2005/8/layout/vList2"/>
    <dgm:cxn modelId="{DA2052C5-072C-4566-B4FB-38A2B7573167}" type="presParOf" srcId="{B840F577-1477-4D87-9AE9-E6FA18E9ADEE}" destId="{1F08F4EC-A56C-4BC0-AEA9-19D99F6CF8C8}" srcOrd="3" destOrd="0" presId="urn:microsoft.com/office/officeart/2005/8/layout/vList2"/>
    <dgm:cxn modelId="{CAA68346-5776-491F-A693-A8CC58440B85}" type="presParOf" srcId="{B840F577-1477-4D87-9AE9-E6FA18E9ADEE}" destId="{745B547D-2065-4F5B-A480-18BBD045C9A7}" srcOrd="4" destOrd="0" presId="urn:microsoft.com/office/officeart/2005/8/layout/vList2"/>
    <dgm:cxn modelId="{6E954507-690B-42EC-917C-0CF233E5408D}" type="presParOf" srcId="{B840F577-1477-4D87-9AE9-E6FA18E9ADEE}" destId="{AE261044-6005-4ACE-8C57-DC472EF3D5D8}" srcOrd="5" destOrd="0" presId="urn:microsoft.com/office/officeart/2005/8/layout/vList2"/>
    <dgm:cxn modelId="{1D248904-6F4A-4132-9CAA-C4771FE755BB}" type="presParOf" srcId="{B840F577-1477-4D87-9AE9-E6FA18E9ADEE}" destId="{DB7C5D4B-9CFA-4ECA-9E8C-F512ABE91FC4}" srcOrd="6" destOrd="0" presId="urn:microsoft.com/office/officeart/2005/8/layout/vList2"/>
    <dgm:cxn modelId="{7E574152-F60D-4409-A79D-4EA1BB978E64}" type="presParOf" srcId="{B840F577-1477-4D87-9AE9-E6FA18E9ADEE}" destId="{10BBD245-341C-4870-9D00-39050AD2F88B}" srcOrd="7" destOrd="0" presId="urn:microsoft.com/office/officeart/2005/8/layout/vList2"/>
    <dgm:cxn modelId="{7B857EAD-D0AC-4750-AF85-8AA1256497EE}" type="presParOf" srcId="{B840F577-1477-4D87-9AE9-E6FA18E9ADEE}" destId="{20D94838-B38E-46D7-8896-6C804BD8F110}" srcOrd="8" destOrd="0" presId="urn:microsoft.com/office/officeart/2005/8/layout/vList2"/>
    <dgm:cxn modelId="{4FB218CA-68B9-4D58-B57E-868BF3813AED}" type="presParOf" srcId="{B840F577-1477-4D87-9AE9-E6FA18E9ADEE}" destId="{DA58FCFD-AD38-4E79-9AF2-8F5D443312E4}" srcOrd="9" destOrd="0" presId="urn:microsoft.com/office/officeart/2005/8/layout/vList2"/>
    <dgm:cxn modelId="{D952BD10-37B1-4857-A22B-6F9183A0F9A2}" type="presParOf" srcId="{B840F577-1477-4D87-9AE9-E6FA18E9ADEE}" destId="{60F60EDF-EB1A-4A5A-ACA3-4E61048CD0AF}" srcOrd="10" destOrd="0" presId="urn:microsoft.com/office/officeart/2005/8/layout/vList2"/>
    <dgm:cxn modelId="{D189A302-EFB3-484A-BEC7-58DE05D00204}" type="presParOf" srcId="{B840F577-1477-4D87-9AE9-E6FA18E9ADEE}" destId="{588C42BB-E536-434C-B8C5-7C2A1D6583C4}" srcOrd="11" destOrd="0" presId="urn:microsoft.com/office/officeart/2005/8/layout/vList2"/>
    <dgm:cxn modelId="{951D97DC-0649-4A95-9FB3-FF22B1C00CCC}" type="presParOf" srcId="{B840F577-1477-4D87-9AE9-E6FA18E9ADEE}" destId="{0C3AE6EE-BC7C-43D0-A9FE-B4999634207D}" srcOrd="12" destOrd="0" presId="urn:microsoft.com/office/officeart/2005/8/layout/vList2"/>
    <dgm:cxn modelId="{A708A558-BA3C-43A5-8358-A4A9DF635DAE}" type="presParOf" srcId="{B840F577-1477-4D87-9AE9-E6FA18E9ADEE}" destId="{C6CB0BDE-C67E-481E-A3DD-ECD499F4C672}" srcOrd="13" destOrd="0" presId="urn:microsoft.com/office/officeart/2005/8/layout/vList2"/>
    <dgm:cxn modelId="{4FAC0043-6637-45D8-92EA-8CC6A6D60969}" type="presParOf" srcId="{B840F577-1477-4D87-9AE9-E6FA18E9ADEE}" destId="{682587D3-5B61-4B62-A065-A44AB7CFE8B6}" srcOrd="14" destOrd="0" presId="urn:microsoft.com/office/officeart/2005/8/layout/vList2"/>
    <dgm:cxn modelId="{A22EFD52-46F8-4465-89F9-5BF1A441B966}" type="presParOf" srcId="{B840F577-1477-4D87-9AE9-E6FA18E9ADEE}" destId="{90E39511-53D0-4CD6-8D18-70E7FEEEA4C1}" srcOrd="15" destOrd="0" presId="urn:microsoft.com/office/officeart/2005/8/layout/vList2"/>
    <dgm:cxn modelId="{226C76F1-9D37-44B8-BCF9-B48B5C0D02A1}" type="presParOf" srcId="{B840F577-1477-4D87-9AE9-E6FA18E9ADEE}" destId="{E07F66C4-340C-43B8-9A06-0618CE158CBC}" srcOrd="16" destOrd="0" presId="urn:microsoft.com/office/officeart/2005/8/layout/vList2"/>
    <dgm:cxn modelId="{7A6CE623-8B38-4882-819B-A3BB9149A2AB}" type="presParOf" srcId="{B840F577-1477-4D87-9AE9-E6FA18E9ADEE}" destId="{F92D910F-7E53-4030-B269-7CBC7A479518}" srcOrd="17" destOrd="0" presId="urn:microsoft.com/office/officeart/2005/8/layout/vList2"/>
    <dgm:cxn modelId="{60FD7D96-F72A-42E2-8276-F544DFB5C1EF}" type="presParOf" srcId="{B840F577-1477-4D87-9AE9-E6FA18E9ADEE}" destId="{E02B0FB6-B5ED-42E6-8225-23A09507815D}" srcOrd="18" destOrd="0" presId="urn:microsoft.com/office/officeart/2005/8/layout/vList2"/>
    <dgm:cxn modelId="{B115C903-86D3-487E-BDEC-7C54724DBFE9}" type="presParOf" srcId="{B840F577-1477-4D87-9AE9-E6FA18E9ADEE}" destId="{76B481BD-DF0D-452E-823B-50014DBD9F33}" srcOrd="19" destOrd="0" presId="urn:microsoft.com/office/officeart/2005/8/layout/vList2"/>
    <dgm:cxn modelId="{F4365762-22B5-4015-870A-A29A1FA46227}" type="presParOf" srcId="{B840F577-1477-4D87-9AE9-E6FA18E9ADEE}" destId="{CEBC48C6-3AF2-4AFA-88A3-E5EF0852AB94}" srcOrd="20" destOrd="0" presId="urn:microsoft.com/office/officeart/2005/8/layout/vList2"/>
    <dgm:cxn modelId="{9F20EC70-EFF3-4350-A514-B6AA4A450B53}" type="presParOf" srcId="{B840F577-1477-4D87-9AE9-E6FA18E9ADEE}" destId="{12E15721-8843-4545-8EEE-70117DD5F1CE}" srcOrd="21" destOrd="0" presId="urn:microsoft.com/office/officeart/2005/8/layout/vList2"/>
    <dgm:cxn modelId="{C79F6560-3400-4EE8-9B15-4FD2D030307A}" type="presParOf" srcId="{B840F577-1477-4D87-9AE9-E6FA18E9ADEE}" destId="{EC4CEC10-3CF9-4F8B-B828-FAF2796F0AD2}" srcOrd="22" destOrd="0" presId="urn:microsoft.com/office/officeart/2005/8/layout/vList2"/>
    <dgm:cxn modelId="{0A1B2393-8674-4741-96F6-7249262DF8D9}" type="presParOf" srcId="{B840F577-1477-4D87-9AE9-E6FA18E9ADEE}" destId="{F596FBDD-47C5-4E1B-BAC2-5B3D9330CEF8}" srcOrd="23" destOrd="0" presId="urn:microsoft.com/office/officeart/2005/8/layout/vList2"/>
    <dgm:cxn modelId="{3D37D9E1-B919-46EC-87B7-714772BE4EC9}" type="presParOf" srcId="{B840F577-1477-4D87-9AE9-E6FA18E9ADEE}" destId="{5FF8EB6C-D9D9-4750-9E40-3CFC2BB97E82}" srcOrd="24" destOrd="0" presId="urn:microsoft.com/office/officeart/2005/8/layout/vList2"/>
    <dgm:cxn modelId="{DC3702E4-A922-4B54-897A-4FBB777C950B}" type="presParOf" srcId="{B840F577-1477-4D87-9AE9-E6FA18E9ADEE}" destId="{73163B60-D382-4776-8C39-B5498A6D2E42}" srcOrd="25" destOrd="0" presId="urn:microsoft.com/office/officeart/2005/8/layout/vList2"/>
    <dgm:cxn modelId="{0B2985D1-3507-4B9E-89CD-782B892FD1B9}" type="presParOf" srcId="{B840F577-1477-4D87-9AE9-E6FA18E9ADEE}" destId="{DA565D55-649F-4BBF-B164-196E687319E2}" srcOrd="26" destOrd="0" presId="urn:microsoft.com/office/officeart/2005/8/layout/vList2"/>
    <dgm:cxn modelId="{7E86B502-13DF-449C-9604-15C58C4EF10C}" type="presParOf" srcId="{B840F577-1477-4D87-9AE9-E6FA18E9ADEE}" destId="{75D9418D-27A0-4E88-A387-A9920AFD5E86}" srcOrd="27" destOrd="0" presId="urn:microsoft.com/office/officeart/2005/8/layout/vList2"/>
    <dgm:cxn modelId="{8856AEA6-1A17-4ECB-9BC0-EC985267CF07}" type="presParOf" srcId="{B840F577-1477-4D87-9AE9-E6FA18E9ADEE}" destId="{DC318F28-5FA8-4623-BF8B-7DD9EA468426}" srcOrd="28" destOrd="0" presId="urn:microsoft.com/office/officeart/2005/8/layout/vList2"/>
    <dgm:cxn modelId="{D50378B6-FA67-4315-A63C-5E94926B0E49}" type="presParOf" srcId="{B840F577-1477-4D87-9AE9-E6FA18E9ADEE}" destId="{46E265CC-E8E1-4CF0-A039-1E748FE4D979}" srcOrd="29" destOrd="0" presId="urn:microsoft.com/office/officeart/2005/8/layout/vList2"/>
    <dgm:cxn modelId="{2C68ED44-BC4E-4CF7-B2E2-58F68640D7D6}" type="presParOf" srcId="{B840F577-1477-4D87-9AE9-E6FA18E9ADEE}" destId="{67DB6237-2B0F-474A-9D6D-66B613FC23F0}" srcOrd="30" destOrd="0" presId="urn:microsoft.com/office/officeart/2005/8/layout/vList2"/>
    <dgm:cxn modelId="{EF3ED2EA-DA09-4F10-88D0-836BAA73D81E}" type="presParOf" srcId="{B840F577-1477-4D87-9AE9-E6FA18E9ADEE}" destId="{2854687D-FB74-427F-83FE-AB7031725032}" srcOrd="31" destOrd="0" presId="urn:microsoft.com/office/officeart/2005/8/layout/vList2"/>
    <dgm:cxn modelId="{C2FBDCEA-4B40-4902-AE73-4F57BE617DD4}" type="presParOf" srcId="{B840F577-1477-4D87-9AE9-E6FA18E9ADEE}" destId="{B868E6E3-ACB9-4D93-8F1B-D15CE237A0B9}" srcOrd="3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A3DB9A-F2B7-4BB9-9592-A2D941D3F6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A7B395-71E6-4A32-B450-A7410BD5697A}">
      <dgm:prSet custT="1"/>
      <dgm:spPr/>
      <dgm:t>
        <a:bodyPr/>
        <a:lstStyle/>
        <a:p>
          <a:pPr rtl="0"/>
          <a:r>
            <a:rPr lang="en-ZA" sz="1600" b="1" dirty="0" smtClean="0"/>
            <a:t>MOBILE PLANT</a:t>
          </a:r>
          <a:endParaRPr lang="en-US" sz="1600" dirty="0"/>
        </a:p>
      </dgm:t>
    </dgm:pt>
    <dgm:pt modelId="{2678A44D-EEBB-41DD-A80B-B32AB0E3307A}" type="parTrans" cxnId="{8A82DCC5-AEFB-4977-B304-7EAC9CF6A802}">
      <dgm:prSet/>
      <dgm:spPr/>
      <dgm:t>
        <a:bodyPr/>
        <a:lstStyle/>
        <a:p>
          <a:endParaRPr lang="en-US" sz="1600"/>
        </a:p>
      </dgm:t>
    </dgm:pt>
    <dgm:pt modelId="{201992B9-84AB-40EA-ABA9-70E4A9E6C837}" type="sibTrans" cxnId="{8A82DCC5-AEFB-4977-B304-7EAC9CF6A802}">
      <dgm:prSet/>
      <dgm:spPr/>
      <dgm:t>
        <a:bodyPr/>
        <a:lstStyle/>
        <a:p>
          <a:endParaRPr lang="en-US" sz="1600"/>
        </a:p>
      </dgm:t>
    </dgm:pt>
    <dgm:pt modelId="{14A6DAAF-30FC-42A8-915F-B0467BAA2BB0}">
      <dgm:prSet custT="1"/>
      <dgm:spPr/>
      <dgm:t>
        <a:bodyPr/>
        <a:lstStyle/>
        <a:p>
          <a:pPr rtl="0"/>
          <a:endParaRPr lang="en-ZA" sz="1600" b="1" dirty="0"/>
        </a:p>
      </dgm:t>
    </dgm:pt>
    <dgm:pt modelId="{CF565A4D-21C6-45CF-A4D4-68F89A182EF6}" type="parTrans" cxnId="{03FD12B2-E525-4A4E-8542-A37BF7AF8EC8}">
      <dgm:prSet/>
      <dgm:spPr/>
      <dgm:t>
        <a:bodyPr/>
        <a:lstStyle/>
        <a:p>
          <a:endParaRPr lang="en-US" sz="1600"/>
        </a:p>
      </dgm:t>
    </dgm:pt>
    <dgm:pt modelId="{BD138A2B-CA4F-4C25-8304-70A69AD4B39C}" type="sibTrans" cxnId="{03FD12B2-E525-4A4E-8542-A37BF7AF8EC8}">
      <dgm:prSet/>
      <dgm:spPr/>
      <dgm:t>
        <a:bodyPr/>
        <a:lstStyle/>
        <a:p>
          <a:endParaRPr lang="en-US" sz="1600"/>
        </a:p>
      </dgm:t>
    </dgm:pt>
    <dgm:pt modelId="{D8306CE7-A8DD-4FA9-921A-971488821BA4}">
      <dgm:prSet custT="1"/>
      <dgm:spPr/>
      <dgm:t>
        <a:bodyPr/>
        <a:lstStyle/>
        <a:p>
          <a:pPr rtl="0"/>
          <a:r>
            <a:rPr lang="en-ZA" sz="1600" b="1" dirty="0" smtClean="0"/>
            <a:t>   LHD’s</a:t>
          </a:r>
          <a:endParaRPr lang="en-US" sz="1600" dirty="0"/>
        </a:p>
      </dgm:t>
    </dgm:pt>
    <dgm:pt modelId="{C607B37D-75FD-4868-B8EC-5ED5A03B88F3}" type="parTrans" cxnId="{E585944C-4C98-4C00-B2A6-1D5EB79346F4}">
      <dgm:prSet/>
      <dgm:spPr/>
      <dgm:t>
        <a:bodyPr/>
        <a:lstStyle/>
        <a:p>
          <a:endParaRPr lang="en-US" sz="1600"/>
        </a:p>
      </dgm:t>
    </dgm:pt>
    <dgm:pt modelId="{5B05FC5C-2A50-4967-8CD8-940FD94A2571}" type="sibTrans" cxnId="{E585944C-4C98-4C00-B2A6-1D5EB79346F4}">
      <dgm:prSet/>
      <dgm:spPr/>
      <dgm:t>
        <a:bodyPr/>
        <a:lstStyle/>
        <a:p>
          <a:endParaRPr lang="en-US" sz="1600"/>
        </a:p>
      </dgm:t>
    </dgm:pt>
    <dgm:pt modelId="{F5B26BB6-1230-4C80-81ED-C2CAE81932B8}">
      <dgm:prSet custT="1"/>
      <dgm:spPr/>
      <dgm:t>
        <a:bodyPr/>
        <a:lstStyle/>
        <a:p>
          <a:pPr rtl="0"/>
          <a:endParaRPr lang="en-ZA" sz="1600" b="1" dirty="0"/>
        </a:p>
      </dgm:t>
    </dgm:pt>
    <dgm:pt modelId="{395DC21B-D2FF-4837-955D-35ADACAB1C9F}" type="parTrans" cxnId="{BAC9F12D-9B79-4C0D-B910-559ED94C84AC}">
      <dgm:prSet/>
      <dgm:spPr/>
      <dgm:t>
        <a:bodyPr/>
        <a:lstStyle/>
        <a:p>
          <a:endParaRPr lang="en-US" sz="1600"/>
        </a:p>
      </dgm:t>
    </dgm:pt>
    <dgm:pt modelId="{115A1298-E46E-4DD8-8A0F-080A1DBA59CF}" type="sibTrans" cxnId="{BAC9F12D-9B79-4C0D-B910-559ED94C84AC}">
      <dgm:prSet/>
      <dgm:spPr/>
      <dgm:t>
        <a:bodyPr/>
        <a:lstStyle/>
        <a:p>
          <a:endParaRPr lang="en-US" sz="1600"/>
        </a:p>
      </dgm:t>
    </dgm:pt>
    <dgm:pt modelId="{BD78CCDE-8AC4-4B1C-9922-80AC51D79B09}">
      <dgm:prSet custT="1"/>
      <dgm:spPr/>
      <dgm:t>
        <a:bodyPr/>
        <a:lstStyle/>
        <a:p>
          <a:pPr rtl="0"/>
          <a:r>
            <a:rPr lang="en-ZA" sz="1600" b="1" dirty="0" smtClean="0"/>
            <a:t>   Dump trucks</a:t>
          </a:r>
          <a:endParaRPr lang="en-US" sz="1600" dirty="0"/>
        </a:p>
      </dgm:t>
    </dgm:pt>
    <dgm:pt modelId="{AB57BBE6-FD94-4DFF-AE7C-8328FC7EECD8}" type="parTrans" cxnId="{7E3A9EEC-F217-43F8-BBC0-E5384CAE56A6}">
      <dgm:prSet/>
      <dgm:spPr/>
      <dgm:t>
        <a:bodyPr/>
        <a:lstStyle/>
        <a:p>
          <a:endParaRPr lang="en-US" sz="1600"/>
        </a:p>
      </dgm:t>
    </dgm:pt>
    <dgm:pt modelId="{37A038FC-C022-4B3A-A6AD-3B1599456617}" type="sibTrans" cxnId="{7E3A9EEC-F217-43F8-BBC0-E5384CAE56A6}">
      <dgm:prSet/>
      <dgm:spPr/>
      <dgm:t>
        <a:bodyPr/>
        <a:lstStyle/>
        <a:p>
          <a:endParaRPr lang="en-US" sz="1600"/>
        </a:p>
      </dgm:t>
    </dgm:pt>
    <dgm:pt modelId="{12233024-ED80-4ED4-8166-8BFE7ED2627B}">
      <dgm:prSet custT="1"/>
      <dgm:spPr/>
      <dgm:t>
        <a:bodyPr/>
        <a:lstStyle/>
        <a:p>
          <a:pPr rtl="0"/>
          <a:endParaRPr lang="en-ZA" sz="1600" b="1" dirty="0"/>
        </a:p>
      </dgm:t>
    </dgm:pt>
    <dgm:pt modelId="{312D8DB4-9B7A-4E9A-8E0C-93FF8345A7A4}" type="parTrans" cxnId="{B6B81115-4DDC-4125-B833-3F6478C13EDF}">
      <dgm:prSet/>
      <dgm:spPr/>
      <dgm:t>
        <a:bodyPr/>
        <a:lstStyle/>
        <a:p>
          <a:endParaRPr lang="en-US" sz="1600"/>
        </a:p>
      </dgm:t>
    </dgm:pt>
    <dgm:pt modelId="{F3DE01B1-DF06-486E-B36B-FE07650E6746}" type="sibTrans" cxnId="{B6B81115-4DDC-4125-B833-3F6478C13EDF}">
      <dgm:prSet/>
      <dgm:spPr/>
      <dgm:t>
        <a:bodyPr/>
        <a:lstStyle/>
        <a:p>
          <a:endParaRPr lang="en-US" sz="1600"/>
        </a:p>
      </dgm:t>
    </dgm:pt>
    <dgm:pt modelId="{BB5A0701-CAFC-411F-9F13-2B98F9DD18C8}">
      <dgm:prSet custT="1"/>
      <dgm:spPr/>
      <dgm:t>
        <a:bodyPr/>
        <a:lstStyle/>
        <a:p>
          <a:pPr rtl="0"/>
          <a:r>
            <a:rPr lang="en-ZA" sz="1600" b="1" dirty="0" smtClean="0"/>
            <a:t>   Drill rigs</a:t>
          </a:r>
          <a:endParaRPr lang="en-US" sz="1600" dirty="0"/>
        </a:p>
      </dgm:t>
    </dgm:pt>
    <dgm:pt modelId="{3122289E-7E05-4851-B70E-86E4A5E263C4}" type="parTrans" cxnId="{06323BDF-E656-442D-B657-50C03FD32947}">
      <dgm:prSet/>
      <dgm:spPr/>
      <dgm:t>
        <a:bodyPr/>
        <a:lstStyle/>
        <a:p>
          <a:endParaRPr lang="en-US" sz="1600"/>
        </a:p>
      </dgm:t>
    </dgm:pt>
    <dgm:pt modelId="{F0E9ABF7-1DB2-426B-AFF7-A8882BCAA3C4}" type="sibTrans" cxnId="{06323BDF-E656-442D-B657-50C03FD32947}">
      <dgm:prSet/>
      <dgm:spPr/>
      <dgm:t>
        <a:bodyPr/>
        <a:lstStyle/>
        <a:p>
          <a:endParaRPr lang="en-US" sz="1600"/>
        </a:p>
      </dgm:t>
    </dgm:pt>
    <dgm:pt modelId="{3219C8DE-4C29-4E99-8F39-5B19DCD45690}">
      <dgm:prSet custT="1"/>
      <dgm:spPr/>
      <dgm:t>
        <a:bodyPr/>
        <a:lstStyle/>
        <a:p>
          <a:pPr rtl="0"/>
          <a:endParaRPr lang="en-ZA" sz="1600" b="1" dirty="0"/>
        </a:p>
      </dgm:t>
    </dgm:pt>
    <dgm:pt modelId="{1E3EBC6A-8661-477B-ADA8-FE4E2D673275}" type="parTrans" cxnId="{6E940B98-F8F9-4CAB-8E8E-626A5C6E999E}">
      <dgm:prSet/>
      <dgm:spPr/>
      <dgm:t>
        <a:bodyPr/>
        <a:lstStyle/>
        <a:p>
          <a:endParaRPr lang="en-US" sz="1600"/>
        </a:p>
      </dgm:t>
    </dgm:pt>
    <dgm:pt modelId="{92E2AA30-B800-42A0-8AF3-3D393BF8B212}" type="sibTrans" cxnId="{6E940B98-F8F9-4CAB-8E8E-626A5C6E999E}">
      <dgm:prSet/>
      <dgm:spPr/>
      <dgm:t>
        <a:bodyPr/>
        <a:lstStyle/>
        <a:p>
          <a:endParaRPr lang="en-US" sz="1600"/>
        </a:p>
      </dgm:t>
    </dgm:pt>
    <dgm:pt modelId="{86553A83-2232-4FDB-BB46-1A6D0E0D8619}">
      <dgm:prSet custT="1"/>
      <dgm:spPr/>
      <dgm:t>
        <a:bodyPr/>
        <a:lstStyle/>
        <a:p>
          <a:pPr rtl="0"/>
          <a:r>
            <a:rPr lang="en-ZA" sz="1600" b="1" dirty="0" smtClean="0"/>
            <a:t>   Other off road</a:t>
          </a:r>
          <a:endParaRPr lang="en-US" sz="1600" dirty="0"/>
        </a:p>
      </dgm:t>
    </dgm:pt>
    <dgm:pt modelId="{FFC32D27-7101-44A2-B639-365C0741B319}" type="parTrans" cxnId="{125561BE-1EEC-4FF2-87D4-E8C7AC99159D}">
      <dgm:prSet/>
      <dgm:spPr/>
      <dgm:t>
        <a:bodyPr/>
        <a:lstStyle/>
        <a:p>
          <a:endParaRPr lang="en-US" sz="1600"/>
        </a:p>
      </dgm:t>
    </dgm:pt>
    <dgm:pt modelId="{E5F95B27-B4F3-4BF4-8A2A-CFAE6F8E8BE4}" type="sibTrans" cxnId="{125561BE-1EEC-4FF2-87D4-E8C7AC99159D}">
      <dgm:prSet/>
      <dgm:spPr/>
      <dgm:t>
        <a:bodyPr/>
        <a:lstStyle/>
        <a:p>
          <a:endParaRPr lang="en-US" sz="1600"/>
        </a:p>
      </dgm:t>
    </dgm:pt>
    <dgm:pt modelId="{B06C2180-C0F1-41B9-A1A8-F45131311D3E}">
      <dgm:prSet custT="1"/>
      <dgm:spPr/>
      <dgm:t>
        <a:bodyPr/>
        <a:lstStyle/>
        <a:p>
          <a:pPr rtl="0"/>
          <a:endParaRPr lang="en-ZA" sz="1600" b="1" dirty="0"/>
        </a:p>
      </dgm:t>
    </dgm:pt>
    <dgm:pt modelId="{5A100804-46F0-40B1-AA36-289626184F5C}" type="parTrans" cxnId="{8DF55598-8077-4A88-A081-1C5A018E0325}">
      <dgm:prSet/>
      <dgm:spPr/>
      <dgm:t>
        <a:bodyPr/>
        <a:lstStyle/>
        <a:p>
          <a:endParaRPr lang="en-US" sz="1600"/>
        </a:p>
      </dgm:t>
    </dgm:pt>
    <dgm:pt modelId="{7AECDBC1-B200-4E32-A7F1-D4A306C1A0D6}" type="sibTrans" cxnId="{8DF55598-8077-4A88-A081-1C5A018E0325}">
      <dgm:prSet/>
      <dgm:spPr/>
      <dgm:t>
        <a:bodyPr/>
        <a:lstStyle/>
        <a:p>
          <a:endParaRPr lang="en-US" sz="1600"/>
        </a:p>
      </dgm:t>
    </dgm:pt>
    <dgm:pt modelId="{E7F37938-A5B5-43FB-9358-D64B9A5B0B5A}">
      <dgm:prSet custT="1"/>
      <dgm:spPr/>
      <dgm:t>
        <a:bodyPr/>
        <a:lstStyle/>
        <a:p>
          <a:pPr rtl="0"/>
          <a:r>
            <a:rPr lang="en-ZA" sz="1600" b="1" dirty="0" smtClean="0"/>
            <a:t>   LDV’s</a:t>
          </a:r>
          <a:endParaRPr lang="en-US" sz="1600" dirty="0"/>
        </a:p>
      </dgm:t>
    </dgm:pt>
    <dgm:pt modelId="{AF2F96BA-0BD5-447E-95CA-9FDD60B05ED4}" type="parTrans" cxnId="{7DD35105-B8B3-44B9-B5D2-B74A3DAD917A}">
      <dgm:prSet/>
      <dgm:spPr/>
      <dgm:t>
        <a:bodyPr/>
        <a:lstStyle/>
        <a:p>
          <a:endParaRPr lang="en-US" sz="1600"/>
        </a:p>
      </dgm:t>
    </dgm:pt>
    <dgm:pt modelId="{A3694D06-66EC-4E4E-A436-D0A7623A3466}" type="sibTrans" cxnId="{7DD35105-B8B3-44B9-B5D2-B74A3DAD917A}">
      <dgm:prSet/>
      <dgm:spPr/>
      <dgm:t>
        <a:bodyPr/>
        <a:lstStyle/>
        <a:p>
          <a:endParaRPr lang="en-US" sz="1600"/>
        </a:p>
      </dgm:t>
    </dgm:pt>
    <dgm:pt modelId="{6864117F-27C6-4331-B7A6-5B29BEC349CB}">
      <dgm:prSet custT="1"/>
      <dgm:spPr/>
      <dgm:t>
        <a:bodyPr/>
        <a:lstStyle/>
        <a:p>
          <a:pPr rtl="0"/>
          <a:endParaRPr lang="en-ZA" sz="1600" b="1" dirty="0"/>
        </a:p>
      </dgm:t>
    </dgm:pt>
    <dgm:pt modelId="{C75CCC63-60E0-4A3D-BA52-CA078B806084}" type="parTrans" cxnId="{5FD2F28B-ADC4-475A-8DBC-7606017DF913}">
      <dgm:prSet/>
      <dgm:spPr/>
      <dgm:t>
        <a:bodyPr/>
        <a:lstStyle/>
        <a:p>
          <a:endParaRPr lang="en-US" sz="1600"/>
        </a:p>
      </dgm:t>
    </dgm:pt>
    <dgm:pt modelId="{F2FFDACF-D252-4169-8157-E9E9CA9EF158}" type="sibTrans" cxnId="{5FD2F28B-ADC4-475A-8DBC-7606017DF913}">
      <dgm:prSet/>
      <dgm:spPr/>
      <dgm:t>
        <a:bodyPr/>
        <a:lstStyle/>
        <a:p>
          <a:endParaRPr lang="en-US" sz="1600"/>
        </a:p>
      </dgm:t>
    </dgm:pt>
    <dgm:pt modelId="{E47334BF-354F-4465-8622-4C3A94AA2A2B}">
      <dgm:prSet custT="1"/>
      <dgm:spPr/>
      <dgm:t>
        <a:bodyPr/>
        <a:lstStyle/>
        <a:p>
          <a:pPr rtl="0"/>
          <a:r>
            <a:rPr lang="en-ZA" sz="1600" b="1" dirty="0" smtClean="0"/>
            <a:t>   etc</a:t>
          </a:r>
          <a:endParaRPr lang="en-US" sz="1600" dirty="0"/>
        </a:p>
      </dgm:t>
    </dgm:pt>
    <dgm:pt modelId="{A53617AD-B108-4715-A97B-E8357801FCFF}" type="parTrans" cxnId="{C483BA01-8D04-42C4-89E1-AAAF96CC9DE8}">
      <dgm:prSet/>
      <dgm:spPr/>
      <dgm:t>
        <a:bodyPr/>
        <a:lstStyle/>
        <a:p>
          <a:endParaRPr lang="en-US" sz="1600"/>
        </a:p>
      </dgm:t>
    </dgm:pt>
    <dgm:pt modelId="{44590359-DBCD-4E84-9CE1-EC1ABEA7E078}" type="sibTrans" cxnId="{C483BA01-8D04-42C4-89E1-AAAF96CC9DE8}">
      <dgm:prSet/>
      <dgm:spPr/>
      <dgm:t>
        <a:bodyPr/>
        <a:lstStyle/>
        <a:p>
          <a:endParaRPr lang="en-US" sz="1600"/>
        </a:p>
      </dgm:t>
    </dgm:pt>
    <dgm:pt modelId="{7F06439A-05A9-4CDF-B269-630B4988CED2}" type="pres">
      <dgm:prSet presAssocID="{BAA3DB9A-F2B7-4BB9-9592-A2D941D3F6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1CCE9E-2D6C-4D29-B11E-663B78D01FB8}" type="pres">
      <dgm:prSet presAssocID="{CBA7B395-71E6-4A32-B450-A7410BD5697A}" presName="parentText" presStyleLbl="node1" presStyleIdx="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7E81C-D786-4123-AA98-A12DEF5CD93C}" type="pres">
      <dgm:prSet presAssocID="{201992B9-84AB-40EA-ABA9-70E4A9E6C837}" presName="spacer" presStyleCnt="0"/>
      <dgm:spPr/>
    </dgm:pt>
    <dgm:pt modelId="{248D923F-B5B0-46BF-B2EE-88E7552FF07B}" type="pres">
      <dgm:prSet presAssocID="{14A6DAAF-30FC-42A8-915F-B0467BAA2BB0}" presName="parentText" presStyleLbl="node1" presStyleIdx="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4F759-9532-4E01-9EE1-8B30CE7FEFE0}" type="pres">
      <dgm:prSet presAssocID="{BD138A2B-CA4F-4C25-8304-70A69AD4B39C}" presName="spacer" presStyleCnt="0"/>
      <dgm:spPr/>
    </dgm:pt>
    <dgm:pt modelId="{D24187AA-9CF1-4A13-878F-25C47F74E9D5}" type="pres">
      <dgm:prSet presAssocID="{D8306CE7-A8DD-4FA9-921A-971488821BA4}" presName="parentText" presStyleLbl="node1" presStyleIdx="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9B8F32-88FA-49E7-A11E-8763EA54F4F0}" type="pres">
      <dgm:prSet presAssocID="{5B05FC5C-2A50-4967-8CD8-940FD94A2571}" presName="spacer" presStyleCnt="0"/>
      <dgm:spPr/>
    </dgm:pt>
    <dgm:pt modelId="{DBFC9C2E-CA61-4B56-920F-A171515107AB}" type="pres">
      <dgm:prSet presAssocID="{F5B26BB6-1230-4C80-81ED-C2CAE81932B8}" presName="parentText" presStyleLbl="node1" presStyleIdx="3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2FF1A6-4DB6-43B2-8637-A5545ECF5EC2}" type="pres">
      <dgm:prSet presAssocID="{115A1298-E46E-4DD8-8A0F-080A1DBA59CF}" presName="spacer" presStyleCnt="0"/>
      <dgm:spPr/>
    </dgm:pt>
    <dgm:pt modelId="{3D1E4E7F-0588-490B-B521-4DF340E8FD9D}" type="pres">
      <dgm:prSet presAssocID="{BD78CCDE-8AC4-4B1C-9922-80AC51D79B09}" presName="parentText" presStyleLbl="node1" presStyleIdx="4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76E68-AB6E-40CC-B78D-6D003C0C5AC0}" type="pres">
      <dgm:prSet presAssocID="{37A038FC-C022-4B3A-A6AD-3B1599456617}" presName="spacer" presStyleCnt="0"/>
      <dgm:spPr/>
    </dgm:pt>
    <dgm:pt modelId="{92E000FD-5F53-4B82-B7F6-F7F75E14EA20}" type="pres">
      <dgm:prSet presAssocID="{12233024-ED80-4ED4-8166-8BFE7ED2627B}" presName="parentText" presStyleLbl="node1" presStyleIdx="5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38DBF-8CC3-491C-AFE7-306F024BD6ED}" type="pres">
      <dgm:prSet presAssocID="{F3DE01B1-DF06-486E-B36B-FE07650E6746}" presName="spacer" presStyleCnt="0"/>
      <dgm:spPr/>
    </dgm:pt>
    <dgm:pt modelId="{651845D9-4EB0-4BDE-B757-B34E28D1D7AD}" type="pres">
      <dgm:prSet presAssocID="{BB5A0701-CAFC-411F-9F13-2B98F9DD18C8}" presName="parentText" presStyleLbl="node1" presStyleIdx="6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F6C46-B94F-41DC-A227-5D72B4EF4B60}" type="pres">
      <dgm:prSet presAssocID="{F0E9ABF7-1DB2-426B-AFF7-A8882BCAA3C4}" presName="spacer" presStyleCnt="0"/>
      <dgm:spPr/>
    </dgm:pt>
    <dgm:pt modelId="{B771F7F5-FBE3-4213-BD80-50CF0C8165BA}" type="pres">
      <dgm:prSet presAssocID="{3219C8DE-4C29-4E99-8F39-5B19DCD45690}" presName="parentText" presStyleLbl="node1" presStyleIdx="7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FE1EF-0F8D-4070-9311-32781B5ED2F7}" type="pres">
      <dgm:prSet presAssocID="{92E2AA30-B800-42A0-8AF3-3D393BF8B212}" presName="spacer" presStyleCnt="0"/>
      <dgm:spPr/>
    </dgm:pt>
    <dgm:pt modelId="{5F0F01D7-3509-4162-AC15-BFBCF17E5826}" type="pres">
      <dgm:prSet presAssocID="{86553A83-2232-4FDB-BB46-1A6D0E0D8619}" presName="parentText" presStyleLbl="node1" presStyleIdx="8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542129-9384-4902-862B-0682BB11E327}" type="pres">
      <dgm:prSet presAssocID="{E5F95B27-B4F3-4BF4-8A2A-CFAE6F8E8BE4}" presName="spacer" presStyleCnt="0"/>
      <dgm:spPr/>
    </dgm:pt>
    <dgm:pt modelId="{C2C88AD8-F17D-47EF-B4F4-D3197D7F1DD9}" type="pres">
      <dgm:prSet presAssocID="{B06C2180-C0F1-41B9-A1A8-F45131311D3E}" presName="parentText" presStyleLbl="node1" presStyleIdx="9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7CE05-D358-4C65-90AE-5BFD6E363188}" type="pres">
      <dgm:prSet presAssocID="{7AECDBC1-B200-4E32-A7F1-D4A306C1A0D6}" presName="spacer" presStyleCnt="0"/>
      <dgm:spPr/>
    </dgm:pt>
    <dgm:pt modelId="{1AB898C2-5937-442C-A082-8C23C38F5D24}" type="pres">
      <dgm:prSet presAssocID="{E7F37938-A5B5-43FB-9358-D64B9A5B0B5A}" presName="parentText" presStyleLbl="node1" presStyleIdx="1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D6A77-F413-4DF3-81CD-214B5537BDD9}" type="pres">
      <dgm:prSet presAssocID="{A3694D06-66EC-4E4E-A436-D0A7623A3466}" presName="spacer" presStyleCnt="0"/>
      <dgm:spPr/>
    </dgm:pt>
    <dgm:pt modelId="{45258D98-DF9F-40AA-81BE-5AF14B47E4C5}" type="pres">
      <dgm:prSet presAssocID="{6864117F-27C6-4331-B7A6-5B29BEC349CB}" presName="parentText" presStyleLbl="node1" presStyleIdx="1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7CAF6-5F70-4A08-A484-CBF7182D5D39}" type="pres">
      <dgm:prSet presAssocID="{F2FFDACF-D252-4169-8157-E9E9CA9EF158}" presName="spacer" presStyleCnt="0"/>
      <dgm:spPr/>
    </dgm:pt>
    <dgm:pt modelId="{EF01BEE7-E4DC-40B1-B4B2-1C720288E21C}" type="pres">
      <dgm:prSet presAssocID="{E47334BF-354F-4465-8622-4C3A94AA2A2B}" presName="parentText" presStyleLbl="node1" presStyleIdx="1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D2F28B-ADC4-475A-8DBC-7606017DF913}" srcId="{BAA3DB9A-F2B7-4BB9-9592-A2D941D3F6A5}" destId="{6864117F-27C6-4331-B7A6-5B29BEC349CB}" srcOrd="11" destOrd="0" parTransId="{C75CCC63-60E0-4A3D-BA52-CA078B806084}" sibTransId="{F2FFDACF-D252-4169-8157-E9E9CA9EF158}"/>
    <dgm:cxn modelId="{BAC9F12D-9B79-4C0D-B910-559ED94C84AC}" srcId="{BAA3DB9A-F2B7-4BB9-9592-A2D941D3F6A5}" destId="{F5B26BB6-1230-4C80-81ED-C2CAE81932B8}" srcOrd="3" destOrd="0" parTransId="{395DC21B-D2FF-4837-955D-35ADACAB1C9F}" sibTransId="{115A1298-E46E-4DD8-8A0F-080A1DBA59CF}"/>
    <dgm:cxn modelId="{B6B81115-4DDC-4125-B833-3F6478C13EDF}" srcId="{BAA3DB9A-F2B7-4BB9-9592-A2D941D3F6A5}" destId="{12233024-ED80-4ED4-8166-8BFE7ED2627B}" srcOrd="5" destOrd="0" parTransId="{312D8DB4-9B7A-4E9A-8E0C-93FF8345A7A4}" sibTransId="{F3DE01B1-DF06-486E-B36B-FE07650E6746}"/>
    <dgm:cxn modelId="{114BE70A-F315-4302-8AAE-1DF53A75FDE9}" type="presOf" srcId="{BB5A0701-CAFC-411F-9F13-2B98F9DD18C8}" destId="{651845D9-4EB0-4BDE-B757-B34E28D1D7AD}" srcOrd="0" destOrd="0" presId="urn:microsoft.com/office/officeart/2005/8/layout/vList2"/>
    <dgm:cxn modelId="{8DF55598-8077-4A88-A081-1C5A018E0325}" srcId="{BAA3DB9A-F2B7-4BB9-9592-A2D941D3F6A5}" destId="{B06C2180-C0F1-41B9-A1A8-F45131311D3E}" srcOrd="9" destOrd="0" parTransId="{5A100804-46F0-40B1-AA36-289626184F5C}" sibTransId="{7AECDBC1-B200-4E32-A7F1-D4A306C1A0D6}"/>
    <dgm:cxn modelId="{7DD35105-B8B3-44B9-B5D2-B74A3DAD917A}" srcId="{BAA3DB9A-F2B7-4BB9-9592-A2D941D3F6A5}" destId="{E7F37938-A5B5-43FB-9358-D64B9A5B0B5A}" srcOrd="10" destOrd="0" parTransId="{AF2F96BA-0BD5-447E-95CA-9FDD60B05ED4}" sibTransId="{A3694D06-66EC-4E4E-A436-D0A7623A3466}"/>
    <dgm:cxn modelId="{EC7A1025-6D88-4CBA-B2CE-AD56934E9257}" type="presOf" srcId="{14A6DAAF-30FC-42A8-915F-B0467BAA2BB0}" destId="{248D923F-B5B0-46BF-B2EE-88E7552FF07B}" srcOrd="0" destOrd="0" presId="urn:microsoft.com/office/officeart/2005/8/layout/vList2"/>
    <dgm:cxn modelId="{D852939E-1F1D-470E-8919-CBB56C1506D4}" type="presOf" srcId="{F5B26BB6-1230-4C80-81ED-C2CAE81932B8}" destId="{DBFC9C2E-CA61-4B56-920F-A171515107AB}" srcOrd="0" destOrd="0" presId="urn:microsoft.com/office/officeart/2005/8/layout/vList2"/>
    <dgm:cxn modelId="{8CF68423-AA0E-49BC-A377-E113A88A5891}" type="presOf" srcId="{B06C2180-C0F1-41B9-A1A8-F45131311D3E}" destId="{C2C88AD8-F17D-47EF-B4F4-D3197D7F1DD9}" srcOrd="0" destOrd="0" presId="urn:microsoft.com/office/officeart/2005/8/layout/vList2"/>
    <dgm:cxn modelId="{8A82DCC5-AEFB-4977-B304-7EAC9CF6A802}" srcId="{BAA3DB9A-F2B7-4BB9-9592-A2D941D3F6A5}" destId="{CBA7B395-71E6-4A32-B450-A7410BD5697A}" srcOrd="0" destOrd="0" parTransId="{2678A44D-EEBB-41DD-A80B-B32AB0E3307A}" sibTransId="{201992B9-84AB-40EA-ABA9-70E4A9E6C837}"/>
    <dgm:cxn modelId="{1C68E4CE-8A37-438D-9951-90064CF8E9AE}" type="presOf" srcId="{BD78CCDE-8AC4-4B1C-9922-80AC51D79B09}" destId="{3D1E4E7F-0588-490B-B521-4DF340E8FD9D}" srcOrd="0" destOrd="0" presId="urn:microsoft.com/office/officeart/2005/8/layout/vList2"/>
    <dgm:cxn modelId="{C483BA01-8D04-42C4-89E1-AAAF96CC9DE8}" srcId="{BAA3DB9A-F2B7-4BB9-9592-A2D941D3F6A5}" destId="{E47334BF-354F-4465-8622-4C3A94AA2A2B}" srcOrd="12" destOrd="0" parTransId="{A53617AD-B108-4715-A97B-E8357801FCFF}" sibTransId="{44590359-DBCD-4E84-9CE1-EC1ABEA7E078}"/>
    <dgm:cxn modelId="{0250C500-AA8C-44BB-AC59-35AB3D84ED4C}" type="presOf" srcId="{D8306CE7-A8DD-4FA9-921A-971488821BA4}" destId="{D24187AA-9CF1-4A13-878F-25C47F74E9D5}" srcOrd="0" destOrd="0" presId="urn:microsoft.com/office/officeart/2005/8/layout/vList2"/>
    <dgm:cxn modelId="{623E5E7B-B1BC-46D6-8980-76F282009435}" type="presOf" srcId="{CBA7B395-71E6-4A32-B450-A7410BD5697A}" destId="{841CCE9E-2D6C-4D29-B11E-663B78D01FB8}" srcOrd="0" destOrd="0" presId="urn:microsoft.com/office/officeart/2005/8/layout/vList2"/>
    <dgm:cxn modelId="{7E3A9EEC-F217-43F8-BBC0-E5384CAE56A6}" srcId="{BAA3DB9A-F2B7-4BB9-9592-A2D941D3F6A5}" destId="{BD78CCDE-8AC4-4B1C-9922-80AC51D79B09}" srcOrd="4" destOrd="0" parTransId="{AB57BBE6-FD94-4DFF-AE7C-8328FC7EECD8}" sibTransId="{37A038FC-C022-4B3A-A6AD-3B1599456617}"/>
    <dgm:cxn modelId="{E585944C-4C98-4C00-B2A6-1D5EB79346F4}" srcId="{BAA3DB9A-F2B7-4BB9-9592-A2D941D3F6A5}" destId="{D8306CE7-A8DD-4FA9-921A-971488821BA4}" srcOrd="2" destOrd="0" parTransId="{C607B37D-75FD-4868-B8EC-5ED5A03B88F3}" sibTransId="{5B05FC5C-2A50-4967-8CD8-940FD94A2571}"/>
    <dgm:cxn modelId="{58ADC08C-81D7-426E-BD5D-BDF0248CB97D}" type="presOf" srcId="{3219C8DE-4C29-4E99-8F39-5B19DCD45690}" destId="{B771F7F5-FBE3-4213-BD80-50CF0C8165BA}" srcOrd="0" destOrd="0" presId="urn:microsoft.com/office/officeart/2005/8/layout/vList2"/>
    <dgm:cxn modelId="{03FD12B2-E525-4A4E-8542-A37BF7AF8EC8}" srcId="{BAA3DB9A-F2B7-4BB9-9592-A2D941D3F6A5}" destId="{14A6DAAF-30FC-42A8-915F-B0467BAA2BB0}" srcOrd="1" destOrd="0" parTransId="{CF565A4D-21C6-45CF-A4D4-68F89A182EF6}" sibTransId="{BD138A2B-CA4F-4C25-8304-70A69AD4B39C}"/>
    <dgm:cxn modelId="{A99759E4-2CA6-4C6D-BC35-F0E43C80D8F3}" type="presOf" srcId="{12233024-ED80-4ED4-8166-8BFE7ED2627B}" destId="{92E000FD-5F53-4B82-B7F6-F7F75E14EA20}" srcOrd="0" destOrd="0" presId="urn:microsoft.com/office/officeart/2005/8/layout/vList2"/>
    <dgm:cxn modelId="{025F5D2E-ED1E-405C-B587-A1A579E43E7F}" type="presOf" srcId="{6864117F-27C6-4331-B7A6-5B29BEC349CB}" destId="{45258D98-DF9F-40AA-81BE-5AF14B47E4C5}" srcOrd="0" destOrd="0" presId="urn:microsoft.com/office/officeart/2005/8/layout/vList2"/>
    <dgm:cxn modelId="{CEE23606-EC67-4E26-B405-CFFE131B8729}" type="presOf" srcId="{E7F37938-A5B5-43FB-9358-D64B9A5B0B5A}" destId="{1AB898C2-5937-442C-A082-8C23C38F5D24}" srcOrd="0" destOrd="0" presId="urn:microsoft.com/office/officeart/2005/8/layout/vList2"/>
    <dgm:cxn modelId="{70B883D7-7AF9-45E7-B0BF-05D0B9B99159}" type="presOf" srcId="{E47334BF-354F-4465-8622-4C3A94AA2A2B}" destId="{EF01BEE7-E4DC-40B1-B4B2-1C720288E21C}" srcOrd="0" destOrd="0" presId="urn:microsoft.com/office/officeart/2005/8/layout/vList2"/>
    <dgm:cxn modelId="{A395F03C-76A0-4CCF-A7E9-2FD1F124FDEB}" type="presOf" srcId="{86553A83-2232-4FDB-BB46-1A6D0E0D8619}" destId="{5F0F01D7-3509-4162-AC15-BFBCF17E5826}" srcOrd="0" destOrd="0" presId="urn:microsoft.com/office/officeart/2005/8/layout/vList2"/>
    <dgm:cxn modelId="{125561BE-1EEC-4FF2-87D4-E8C7AC99159D}" srcId="{BAA3DB9A-F2B7-4BB9-9592-A2D941D3F6A5}" destId="{86553A83-2232-4FDB-BB46-1A6D0E0D8619}" srcOrd="8" destOrd="0" parTransId="{FFC32D27-7101-44A2-B639-365C0741B319}" sibTransId="{E5F95B27-B4F3-4BF4-8A2A-CFAE6F8E8BE4}"/>
    <dgm:cxn modelId="{06323BDF-E656-442D-B657-50C03FD32947}" srcId="{BAA3DB9A-F2B7-4BB9-9592-A2D941D3F6A5}" destId="{BB5A0701-CAFC-411F-9F13-2B98F9DD18C8}" srcOrd="6" destOrd="0" parTransId="{3122289E-7E05-4851-B70E-86E4A5E263C4}" sibTransId="{F0E9ABF7-1DB2-426B-AFF7-A8882BCAA3C4}"/>
    <dgm:cxn modelId="{6E940B98-F8F9-4CAB-8E8E-626A5C6E999E}" srcId="{BAA3DB9A-F2B7-4BB9-9592-A2D941D3F6A5}" destId="{3219C8DE-4C29-4E99-8F39-5B19DCD45690}" srcOrd="7" destOrd="0" parTransId="{1E3EBC6A-8661-477B-ADA8-FE4E2D673275}" sibTransId="{92E2AA30-B800-42A0-8AF3-3D393BF8B212}"/>
    <dgm:cxn modelId="{145B7ACE-E93D-444C-8BDC-CE353AE21EE2}" type="presOf" srcId="{BAA3DB9A-F2B7-4BB9-9592-A2D941D3F6A5}" destId="{7F06439A-05A9-4CDF-B269-630B4988CED2}" srcOrd="0" destOrd="0" presId="urn:microsoft.com/office/officeart/2005/8/layout/vList2"/>
    <dgm:cxn modelId="{DCC3D943-A662-40B8-8114-7A8CE22D29F1}" type="presParOf" srcId="{7F06439A-05A9-4CDF-B269-630B4988CED2}" destId="{841CCE9E-2D6C-4D29-B11E-663B78D01FB8}" srcOrd="0" destOrd="0" presId="urn:microsoft.com/office/officeart/2005/8/layout/vList2"/>
    <dgm:cxn modelId="{B5B44527-4E2F-4244-BB08-6B4EC8C7F1DE}" type="presParOf" srcId="{7F06439A-05A9-4CDF-B269-630B4988CED2}" destId="{0FF7E81C-D786-4123-AA98-A12DEF5CD93C}" srcOrd="1" destOrd="0" presId="urn:microsoft.com/office/officeart/2005/8/layout/vList2"/>
    <dgm:cxn modelId="{C06C5426-B91E-4D5B-93CF-982C16E6E229}" type="presParOf" srcId="{7F06439A-05A9-4CDF-B269-630B4988CED2}" destId="{248D923F-B5B0-46BF-B2EE-88E7552FF07B}" srcOrd="2" destOrd="0" presId="urn:microsoft.com/office/officeart/2005/8/layout/vList2"/>
    <dgm:cxn modelId="{27589860-49E3-4464-AAA4-1CC352CF1026}" type="presParOf" srcId="{7F06439A-05A9-4CDF-B269-630B4988CED2}" destId="{5994F759-9532-4E01-9EE1-8B30CE7FEFE0}" srcOrd="3" destOrd="0" presId="urn:microsoft.com/office/officeart/2005/8/layout/vList2"/>
    <dgm:cxn modelId="{DE6083BB-A1A3-44EA-920C-DFDBFBFDB5A4}" type="presParOf" srcId="{7F06439A-05A9-4CDF-B269-630B4988CED2}" destId="{D24187AA-9CF1-4A13-878F-25C47F74E9D5}" srcOrd="4" destOrd="0" presId="urn:microsoft.com/office/officeart/2005/8/layout/vList2"/>
    <dgm:cxn modelId="{42CF4EB9-A5DB-44A4-B7E1-4F442598F0DC}" type="presParOf" srcId="{7F06439A-05A9-4CDF-B269-630B4988CED2}" destId="{919B8F32-88FA-49E7-A11E-8763EA54F4F0}" srcOrd="5" destOrd="0" presId="urn:microsoft.com/office/officeart/2005/8/layout/vList2"/>
    <dgm:cxn modelId="{D3100F79-2447-4DD4-933F-EAB42FF60C9E}" type="presParOf" srcId="{7F06439A-05A9-4CDF-B269-630B4988CED2}" destId="{DBFC9C2E-CA61-4B56-920F-A171515107AB}" srcOrd="6" destOrd="0" presId="urn:microsoft.com/office/officeart/2005/8/layout/vList2"/>
    <dgm:cxn modelId="{29414F77-0A70-4D16-86B2-AA607F24E0EE}" type="presParOf" srcId="{7F06439A-05A9-4CDF-B269-630B4988CED2}" destId="{6B2FF1A6-4DB6-43B2-8637-A5545ECF5EC2}" srcOrd="7" destOrd="0" presId="urn:microsoft.com/office/officeart/2005/8/layout/vList2"/>
    <dgm:cxn modelId="{C89DC55A-E170-49FF-8461-41F4C98CE953}" type="presParOf" srcId="{7F06439A-05A9-4CDF-B269-630B4988CED2}" destId="{3D1E4E7F-0588-490B-B521-4DF340E8FD9D}" srcOrd="8" destOrd="0" presId="urn:microsoft.com/office/officeart/2005/8/layout/vList2"/>
    <dgm:cxn modelId="{AF14A122-CDA6-40C2-9C96-0EA3A91564DB}" type="presParOf" srcId="{7F06439A-05A9-4CDF-B269-630B4988CED2}" destId="{09876E68-AB6E-40CC-B78D-6D003C0C5AC0}" srcOrd="9" destOrd="0" presId="urn:microsoft.com/office/officeart/2005/8/layout/vList2"/>
    <dgm:cxn modelId="{7FBE3C28-7711-4DF2-8204-75C0AF904A7D}" type="presParOf" srcId="{7F06439A-05A9-4CDF-B269-630B4988CED2}" destId="{92E000FD-5F53-4B82-B7F6-F7F75E14EA20}" srcOrd="10" destOrd="0" presId="urn:microsoft.com/office/officeart/2005/8/layout/vList2"/>
    <dgm:cxn modelId="{A32A2C67-67B9-4733-9CF8-0B1C443378CB}" type="presParOf" srcId="{7F06439A-05A9-4CDF-B269-630B4988CED2}" destId="{F9638DBF-8CC3-491C-AFE7-306F024BD6ED}" srcOrd="11" destOrd="0" presId="urn:microsoft.com/office/officeart/2005/8/layout/vList2"/>
    <dgm:cxn modelId="{A3996950-2E1D-46ED-941C-2CB11244571C}" type="presParOf" srcId="{7F06439A-05A9-4CDF-B269-630B4988CED2}" destId="{651845D9-4EB0-4BDE-B757-B34E28D1D7AD}" srcOrd="12" destOrd="0" presId="urn:microsoft.com/office/officeart/2005/8/layout/vList2"/>
    <dgm:cxn modelId="{0C936565-DB90-4A2F-8252-8C5F18CB3D9F}" type="presParOf" srcId="{7F06439A-05A9-4CDF-B269-630B4988CED2}" destId="{8D7F6C46-B94F-41DC-A227-5D72B4EF4B60}" srcOrd="13" destOrd="0" presId="urn:microsoft.com/office/officeart/2005/8/layout/vList2"/>
    <dgm:cxn modelId="{6A510353-D65A-4D98-B3F4-2019FC1CFB3E}" type="presParOf" srcId="{7F06439A-05A9-4CDF-B269-630B4988CED2}" destId="{B771F7F5-FBE3-4213-BD80-50CF0C8165BA}" srcOrd="14" destOrd="0" presId="urn:microsoft.com/office/officeart/2005/8/layout/vList2"/>
    <dgm:cxn modelId="{A65C96C5-60D3-4870-91A2-581CA42082F9}" type="presParOf" srcId="{7F06439A-05A9-4CDF-B269-630B4988CED2}" destId="{E18FE1EF-0F8D-4070-9311-32781B5ED2F7}" srcOrd="15" destOrd="0" presId="urn:microsoft.com/office/officeart/2005/8/layout/vList2"/>
    <dgm:cxn modelId="{0D82D527-51A7-468D-BD40-147052B0FD24}" type="presParOf" srcId="{7F06439A-05A9-4CDF-B269-630B4988CED2}" destId="{5F0F01D7-3509-4162-AC15-BFBCF17E5826}" srcOrd="16" destOrd="0" presId="urn:microsoft.com/office/officeart/2005/8/layout/vList2"/>
    <dgm:cxn modelId="{FD71B064-36DD-467C-B4B8-F1C0929EC8FF}" type="presParOf" srcId="{7F06439A-05A9-4CDF-B269-630B4988CED2}" destId="{E1542129-9384-4902-862B-0682BB11E327}" srcOrd="17" destOrd="0" presId="urn:microsoft.com/office/officeart/2005/8/layout/vList2"/>
    <dgm:cxn modelId="{5C0DF4E9-5DCA-4E9E-A765-1D5E8CC39895}" type="presParOf" srcId="{7F06439A-05A9-4CDF-B269-630B4988CED2}" destId="{C2C88AD8-F17D-47EF-B4F4-D3197D7F1DD9}" srcOrd="18" destOrd="0" presId="urn:microsoft.com/office/officeart/2005/8/layout/vList2"/>
    <dgm:cxn modelId="{E61F551C-9428-4E9F-BD13-96E9F2A4F8F7}" type="presParOf" srcId="{7F06439A-05A9-4CDF-B269-630B4988CED2}" destId="{B377CE05-D358-4C65-90AE-5BFD6E363188}" srcOrd="19" destOrd="0" presId="urn:microsoft.com/office/officeart/2005/8/layout/vList2"/>
    <dgm:cxn modelId="{300DB18F-CAC1-43BC-9171-38720981839B}" type="presParOf" srcId="{7F06439A-05A9-4CDF-B269-630B4988CED2}" destId="{1AB898C2-5937-442C-A082-8C23C38F5D24}" srcOrd="20" destOrd="0" presId="urn:microsoft.com/office/officeart/2005/8/layout/vList2"/>
    <dgm:cxn modelId="{2329F943-7E4E-4281-9360-AC077FEDF212}" type="presParOf" srcId="{7F06439A-05A9-4CDF-B269-630B4988CED2}" destId="{BBED6A77-F413-4DF3-81CD-214B5537BDD9}" srcOrd="21" destOrd="0" presId="urn:microsoft.com/office/officeart/2005/8/layout/vList2"/>
    <dgm:cxn modelId="{73505C1C-1F16-4053-B12C-334498302C77}" type="presParOf" srcId="{7F06439A-05A9-4CDF-B269-630B4988CED2}" destId="{45258D98-DF9F-40AA-81BE-5AF14B47E4C5}" srcOrd="22" destOrd="0" presId="urn:microsoft.com/office/officeart/2005/8/layout/vList2"/>
    <dgm:cxn modelId="{2A3D0FDC-CF1C-43E2-84EC-BBA789CD16BD}" type="presParOf" srcId="{7F06439A-05A9-4CDF-B269-630B4988CED2}" destId="{E897CAF6-5F70-4A08-A484-CBF7182D5D39}" srcOrd="23" destOrd="0" presId="urn:microsoft.com/office/officeart/2005/8/layout/vList2"/>
    <dgm:cxn modelId="{C65243BA-C79B-49F3-ACB5-CD6915C9AC77}" type="presParOf" srcId="{7F06439A-05A9-4CDF-B269-630B4988CED2}" destId="{EF01BEE7-E4DC-40B1-B4B2-1C720288E21C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A3DB9A-F2B7-4BB9-9592-A2D941D3F6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A7B395-71E6-4A32-B450-A7410BD5697A}">
      <dgm:prSet custT="1"/>
      <dgm:spPr/>
      <dgm:t>
        <a:bodyPr/>
        <a:lstStyle/>
        <a:p>
          <a:pPr rtl="0"/>
          <a:r>
            <a:rPr lang="en-ZA" sz="1600" b="1" dirty="0" smtClean="0"/>
            <a:t>MOBILE PLANT</a:t>
          </a:r>
          <a:endParaRPr lang="en-US" sz="1600" dirty="0"/>
        </a:p>
      </dgm:t>
    </dgm:pt>
    <dgm:pt modelId="{2678A44D-EEBB-41DD-A80B-B32AB0E3307A}" type="parTrans" cxnId="{8A82DCC5-AEFB-4977-B304-7EAC9CF6A802}">
      <dgm:prSet/>
      <dgm:spPr/>
      <dgm:t>
        <a:bodyPr/>
        <a:lstStyle/>
        <a:p>
          <a:endParaRPr lang="en-US" sz="1600"/>
        </a:p>
      </dgm:t>
    </dgm:pt>
    <dgm:pt modelId="{201992B9-84AB-40EA-ABA9-70E4A9E6C837}" type="sibTrans" cxnId="{8A82DCC5-AEFB-4977-B304-7EAC9CF6A802}">
      <dgm:prSet/>
      <dgm:spPr/>
      <dgm:t>
        <a:bodyPr/>
        <a:lstStyle/>
        <a:p>
          <a:endParaRPr lang="en-US" sz="1600"/>
        </a:p>
      </dgm:t>
    </dgm:pt>
    <dgm:pt modelId="{14A6DAAF-30FC-42A8-915F-B0467BAA2BB0}">
      <dgm:prSet custT="1"/>
      <dgm:spPr/>
      <dgm:t>
        <a:bodyPr/>
        <a:lstStyle/>
        <a:p>
          <a:pPr rtl="0"/>
          <a:endParaRPr lang="en-ZA" sz="1600" b="1" dirty="0"/>
        </a:p>
      </dgm:t>
    </dgm:pt>
    <dgm:pt modelId="{CF565A4D-21C6-45CF-A4D4-68F89A182EF6}" type="parTrans" cxnId="{03FD12B2-E525-4A4E-8542-A37BF7AF8EC8}">
      <dgm:prSet/>
      <dgm:spPr/>
      <dgm:t>
        <a:bodyPr/>
        <a:lstStyle/>
        <a:p>
          <a:endParaRPr lang="en-US" sz="1600"/>
        </a:p>
      </dgm:t>
    </dgm:pt>
    <dgm:pt modelId="{BD138A2B-CA4F-4C25-8304-70A69AD4B39C}" type="sibTrans" cxnId="{03FD12B2-E525-4A4E-8542-A37BF7AF8EC8}">
      <dgm:prSet/>
      <dgm:spPr/>
      <dgm:t>
        <a:bodyPr/>
        <a:lstStyle/>
        <a:p>
          <a:endParaRPr lang="en-US" sz="1600"/>
        </a:p>
      </dgm:t>
    </dgm:pt>
    <dgm:pt modelId="{D8306CE7-A8DD-4FA9-921A-971488821BA4}">
      <dgm:prSet custT="1"/>
      <dgm:spPr/>
      <dgm:t>
        <a:bodyPr/>
        <a:lstStyle/>
        <a:p>
          <a:pPr rtl="0"/>
          <a:r>
            <a:rPr lang="en-ZA" sz="1600" b="1" dirty="0" smtClean="0"/>
            <a:t>   Loaders</a:t>
          </a:r>
          <a:endParaRPr lang="en-US" sz="1600" dirty="0"/>
        </a:p>
      </dgm:t>
    </dgm:pt>
    <dgm:pt modelId="{C607B37D-75FD-4868-B8EC-5ED5A03B88F3}" type="parTrans" cxnId="{E585944C-4C98-4C00-B2A6-1D5EB79346F4}">
      <dgm:prSet/>
      <dgm:spPr/>
      <dgm:t>
        <a:bodyPr/>
        <a:lstStyle/>
        <a:p>
          <a:endParaRPr lang="en-US" sz="1600"/>
        </a:p>
      </dgm:t>
    </dgm:pt>
    <dgm:pt modelId="{5B05FC5C-2A50-4967-8CD8-940FD94A2571}" type="sibTrans" cxnId="{E585944C-4C98-4C00-B2A6-1D5EB79346F4}">
      <dgm:prSet/>
      <dgm:spPr/>
      <dgm:t>
        <a:bodyPr/>
        <a:lstStyle/>
        <a:p>
          <a:endParaRPr lang="en-US" sz="1600"/>
        </a:p>
      </dgm:t>
    </dgm:pt>
    <dgm:pt modelId="{F5B26BB6-1230-4C80-81ED-C2CAE81932B8}">
      <dgm:prSet custT="1"/>
      <dgm:spPr/>
      <dgm:t>
        <a:bodyPr/>
        <a:lstStyle/>
        <a:p>
          <a:pPr rtl="0"/>
          <a:endParaRPr lang="en-ZA" sz="1600" b="1" dirty="0"/>
        </a:p>
      </dgm:t>
    </dgm:pt>
    <dgm:pt modelId="{395DC21B-D2FF-4837-955D-35ADACAB1C9F}" type="parTrans" cxnId="{BAC9F12D-9B79-4C0D-B910-559ED94C84AC}">
      <dgm:prSet/>
      <dgm:spPr/>
      <dgm:t>
        <a:bodyPr/>
        <a:lstStyle/>
        <a:p>
          <a:endParaRPr lang="en-US" sz="1600"/>
        </a:p>
      </dgm:t>
    </dgm:pt>
    <dgm:pt modelId="{115A1298-E46E-4DD8-8A0F-080A1DBA59CF}" type="sibTrans" cxnId="{BAC9F12D-9B79-4C0D-B910-559ED94C84AC}">
      <dgm:prSet/>
      <dgm:spPr/>
      <dgm:t>
        <a:bodyPr/>
        <a:lstStyle/>
        <a:p>
          <a:endParaRPr lang="en-US" sz="1600"/>
        </a:p>
      </dgm:t>
    </dgm:pt>
    <dgm:pt modelId="{BD78CCDE-8AC4-4B1C-9922-80AC51D79B09}">
      <dgm:prSet custT="1"/>
      <dgm:spPr/>
      <dgm:t>
        <a:bodyPr/>
        <a:lstStyle/>
        <a:p>
          <a:pPr rtl="0"/>
          <a:r>
            <a:rPr lang="en-ZA" sz="1600" b="1" dirty="0" smtClean="0"/>
            <a:t>   Dump trucks</a:t>
          </a:r>
          <a:endParaRPr lang="en-US" sz="1600" dirty="0"/>
        </a:p>
      </dgm:t>
    </dgm:pt>
    <dgm:pt modelId="{AB57BBE6-FD94-4DFF-AE7C-8328FC7EECD8}" type="parTrans" cxnId="{7E3A9EEC-F217-43F8-BBC0-E5384CAE56A6}">
      <dgm:prSet/>
      <dgm:spPr/>
      <dgm:t>
        <a:bodyPr/>
        <a:lstStyle/>
        <a:p>
          <a:endParaRPr lang="en-US" sz="1600"/>
        </a:p>
      </dgm:t>
    </dgm:pt>
    <dgm:pt modelId="{37A038FC-C022-4B3A-A6AD-3B1599456617}" type="sibTrans" cxnId="{7E3A9EEC-F217-43F8-BBC0-E5384CAE56A6}">
      <dgm:prSet/>
      <dgm:spPr/>
      <dgm:t>
        <a:bodyPr/>
        <a:lstStyle/>
        <a:p>
          <a:endParaRPr lang="en-US" sz="1600"/>
        </a:p>
      </dgm:t>
    </dgm:pt>
    <dgm:pt modelId="{12233024-ED80-4ED4-8166-8BFE7ED2627B}">
      <dgm:prSet custT="1"/>
      <dgm:spPr/>
      <dgm:t>
        <a:bodyPr/>
        <a:lstStyle/>
        <a:p>
          <a:pPr rtl="0"/>
          <a:endParaRPr lang="en-ZA" sz="1600" b="1" dirty="0"/>
        </a:p>
      </dgm:t>
    </dgm:pt>
    <dgm:pt modelId="{312D8DB4-9B7A-4E9A-8E0C-93FF8345A7A4}" type="parTrans" cxnId="{B6B81115-4DDC-4125-B833-3F6478C13EDF}">
      <dgm:prSet/>
      <dgm:spPr/>
      <dgm:t>
        <a:bodyPr/>
        <a:lstStyle/>
        <a:p>
          <a:endParaRPr lang="en-US" sz="1600"/>
        </a:p>
      </dgm:t>
    </dgm:pt>
    <dgm:pt modelId="{F3DE01B1-DF06-486E-B36B-FE07650E6746}" type="sibTrans" cxnId="{B6B81115-4DDC-4125-B833-3F6478C13EDF}">
      <dgm:prSet/>
      <dgm:spPr/>
      <dgm:t>
        <a:bodyPr/>
        <a:lstStyle/>
        <a:p>
          <a:endParaRPr lang="en-US" sz="1600"/>
        </a:p>
      </dgm:t>
    </dgm:pt>
    <dgm:pt modelId="{BB5A0701-CAFC-411F-9F13-2B98F9DD18C8}">
      <dgm:prSet custT="1"/>
      <dgm:spPr/>
      <dgm:t>
        <a:bodyPr/>
        <a:lstStyle/>
        <a:p>
          <a:pPr rtl="0"/>
          <a:r>
            <a:rPr lang="en-ZA" sz="1600" b="1" dirty="0" smtClean="0"/>
            <a:t>   Drill rigs</a:t>
          </a:r>
          <a:endParaRPr lang="en-US" sz="1600" dirty="0"/>
        </a:p>
      </dgm:t>
    </dgm:pt>
    <dgm:pt modelId="{3122289E-7E05-4851-B70E-86E4A5E263C4}" type="parTrans" cxnId="{06323BDF-E656-442D-B657-50C03FD32947}">
      <dgm:prSet/>
      <dgm:spPr/>
      <dgm:t>
        <a:bodyPr/>
        <a:lstStyle/>
        <a:p>
          <a:endParaRPr lang="en-US" sz="1600"/>
        </a:p>
      </dgm:t>
    </dgm:pt>
    <dgm:pt modelId="{F0E9ABF7-1DB2-426B-AFF7-A8882BCAA3C4}" type="sibTrans" cxnId="{06323BDF-E656-442D-B657-50C03FD32947}">
      <dgm:prSet/>
      <dgm:spPr/>
      <dgm:t>
        <a:bodyPr/>
        <a:lstStyle/>
        <a:p>
          <a:endParaRPr lang="en-US" sz="1600"/>
        </a:p>
      </dgm:t>
    </dgm:pt>
    <dgm:pt modelId="{3219C8DE-4C29-4E99-8F39-5B19DCD45690}">
      <dgm:prSet custT="1"/>
      <dgm:spPr/>
      <dgm:t>
        <a:bodyPr/>
        <a:lstStyle/>
        <a:p>
          <a:pPr rtl="0"/>
          <a:endParaRPr lang="en-ZA" sz="1600" b="1" dirty="0"/>
        </a:p>
      </dgm:t>
    </dgm:pt>
    <dgm:pt modelId="{1E3EBC6A-8661-477B-ADA8-FE4E2D673275}" type="parTrans" cxnId="{6E940B98-F8F9-4CAB-8E8E-626A5C6E999E}">
      <dgm:prSet/>
      <dgm:spPr/>
      <dgm:t>
        <a:bodyPr/>
        <a:lstStyle/>
        <a:p>
          <a:endParaRPr lang="en-US" sz="1600"/>
        </a:p>
      </dgm:t>
    </dgm:pt>
    <dgm:pt modelId="{92E2AA30-B800-42A0-8AF3-3D393BF8B212}" type="sibTrans" cxnId="{6E940B98-F8F9-4CAB-8E8E-626A5C6E999E}">
      <dgm:prSet/>
      <dgm:spPr/>
      <dgm:t>
        <a:bodyPr/>
        <a:lstStyle/>
        <a:p>
          <a:endParaRPr lang="en-US" sz="1600"/>
        </a:p>
      </dgm:t>
    </dgm:pt>
    <dgm:pt modelId="{86553A83-2232-4FDB-BB46-1A6D0E0D8619}">
      <dgm:prSet custT="1"/>
      <dgm:spPr/>
      <dgm:t>
        <a:bodyPr/>
        <a:lstStyle/>
        <a:p>
          <a:pPr rtl="0"/>
          <a:r>
            <a:rPr lang="en-ZA" sz="1600" b="1" dirty="0" smtClean="0"/>
            <a:t>   Other off road</a:t>
          </a:r>
          <a:endParaRPr lang="en-US" sz="1600" dirty="0"/>
        </a:p>
      </dgm:t>
    </dgm:pt>
    <dgm:pt modelId="{FFC32D27-7101-44A2-B639-365C0741B319}" type="parTrans" cxnId="{125561BE-1EEC-4FF2-87D4-E8C7AC99159D}">
      <dgm:prSet/>
      <dgm:spPr/>
      <dgm:t>
        <a:bodyPr/>
        <a:lstStyle/>
        <a:p>
          <a:endParaRPr lang="en-US" sz="1600"/>
        </a:p>
      </dgm:t>
    </dgm:pt>
    <dgm:pt modelId="{E5F95B27-B4F3-4BF4-8A2A-CFAE6F8E8BE4}" type="sibTrans" cxnId="{125561BE-1EEC-4FF2-87D4-E8C7AC99159D}">
      <dgm:prSet/>
      <dgm:spPr/>
      <dgm:t>
        <a:bodyPr/>
        <a:lstStyle/>
        <a:p>
          <a:endParaRPr lang="en-US" sz="1600"/>
        </a:p>
      </dgm:t>
    </dgm:pt>
    <dgm:pt modelId="{B06C2180-C0F1-41B9-A1A8-F45131311D3E}">
      <dgm:prSet custT="1"/>
      <dgm:spPr/>
      <dgm:t>
        <a:bodyPr/>
        <a:lstStyle/>
        <a:p>
          <a:pPr rtl="0"/>
          <a:endParaRPr lang="en-ZA" sz="1600" b="1" dirty="0"/>
        </a:p>
      </dgm:t>
    </dgm:pt>
    <dgm:pt modelId="{5A100804-46F0-40B1-AA36-289626184F5C}" type="parTrans" cxnId="{8DF55598-8077-4A88-A081-1C5A018E0325}">
      <dgm:prSet/>
      <dgm:spPr/>
      <dgm:t>
        <a:bodyPr/>
        <a:lstStyle/>
        <a:p>
          <a:endParaRPr lang="en-US" sz="1600"/>
        </a:p>
      </dgm:t>
    </dgm:pt>
    <dgm:pt modelId="{7AECDBC1-B200-4E32-A7F1-D4A306C1A0D6}" type="sibTrans" cxnId="{8DF55598-8077-4A88-A081-1C5A018E0325}">
      <dgm:prSet/>
      <dgm:spPr/>
      <dgm:t>
        <a:bodyPr/>
        <a:lstStyle/>
        <a:p>
          <a:endParaRPr lang="en-US" sz="1600"/>
        </a:p>
      </dgm:t>
    </dgm:pt>
    <dgm:pt modelId="{E7F37938-A5B5-43FB-9358-D64B9A5B0B5A}">
      <dgm:prSet custT="1"/>
      <dgm:spPr/>
      <dgm:t>
        <a:bodyPr/>
        <a:lstStyle/>
        <a:p>
          <a:pPr rtl="0"/>
          <a:r>
            <a:rPr lang="en-ZA" sz="1600" b="1" dirty="0" smtClean="0"/>
            <a:t>   LDV’s</a:t>
          </a:r>
          <a:endParaRPr lang="en-US" sz="1600" dirty="0"/>
        </a:p>
      </dgm:t>
    </dgm:pt>
    <dgm:pt modelId="{AF2F96BA-0BD5-447E-95CA-9FDD60B05ED4}" type="parTrans" cxnId="{7DD35105-B8B3-44B9-B5D2-B74A3DAD917A}">
      <dgm:prSet/>
      <dgm:spPr/>
      <dgm:t>
        <a:bodyPr/>
        <a:lstStyle/>
        <a:p>
          <a:endParaRPr lang="en-US" sz="1600"/>
        </a:p>
      </dgm:t>
    </dgm:pt>
    <dgm:pt modelId="{A3694D06-66EC-4E4E-A436-D0A7623A3466}" type="sibTrans" cxnId="{7DD35105-B8B3-44B9-B5D2-B74A3DAD917A}">
      <dgm:prSet/>
      <dgm:spPr/>
      <dgm:t>
        <a:bodyPr/>
        <a:lstStyle/>
        <a:p>
          <a:endParaRPr lang="en-US" sz="1600"/>
        </a:p>
      </dgm:t>
    </dgm:pt>
    <dgm:pt modelId="{6864117F-27C6-4331-B7A6-5B29BEC349CB}">
      <dgm:prSet custT="1"/>
      <dgm:spPr/>
      <dgm:t>
        <a:bodyPr/>
        <a:lstStyle/>
        <a:p>
          <a:pPr rtl="0"/>
          <a:endParaRPr lang="en-ZA" sz="1600" b="1" dirty="0"/>
        </a:p>
      </dgm:t>
    </dgm:pt>
    <dgm:pt modelId="{C75CCC63-60E0-4A3D-BA52-CA078B806084}" type="parTrans" cxnId="{5FD2F28B-ADC4-475A-8DBC-7606017DF913}">
      <dgm:prSet/>
      <dgm:spPr/>
      <dgm:t>
        <a:bodyPr/>
        <a:lstStyle/>
        <a:p>
          <a:endParaRPr lang="en-US" sz="1600"/>
        </a:p>
      </dgm:t>
    </dgm:pt>
    <dgm:pt modelId="{F2FFDACF-D252-4169-8157-E9E9CA9EF158}" type="sibTrans" cxnId="{5FD2F28B-ADC4-475A-8DBC-7606017DF913}">
      <dgm:prSet/>
      <dgm:spPr/>
      <dgm:t>
        <a:bodyPr/>
        <a:lstStyle/>
        <a:p>
          <a:endParaRPr lang="en-US" sz="1600"/>
        </a:p>
      </dgm:t>
    </dgm:pt>
    <dgm:pt modelId="{E47334BF-354F-4465-8622-4C3A94AA2A2B}">
      <dgm:prSet custT="1"/>
      <dgm:spPr/>
      <dgm:t>
        <a:bodyPr/>
        <a:lstStyle/>
        <a:p>
          <a:pPr rtl="0"/>
          <a:r>
            <a:rPr lang="en-ZA" sz="1600" b="1" dirty="0" smtClean="0"/>
            <a:t>   etc</a:t>
          </a:r>
          <a:endParaRPr lang="en-US" sz="1600" dirty="0"/>
        </a:p>
      </dgm:t>
    </dgm:pt>
    <dgm:pt modelId="{A53617AD-B108-4715-A97B-E8357801FCFF}" type="parTrans" cxnId="{C483BA01-8D04-42C4-89E1-AAAF96CC9DE8}">
      <dgm:prSet/>
      <dgm:spPr/>
      <dgm:t>
        <a:bodyPr/>
        <a:lstStyle/>
        <a:p>
          <a:endParaRPr lang="en-US" sz="1600"/>
        </a:p>
      </dgm:t>
    </dgm:pt>
    <dgm:pt modelId="{44590359-DBCD-4E84-9CE1-EC1ABEA7E078}" type="sibTrans" cxnId="{C483BA01-8D04-42C4-89E1-AAAF96CC9DE8}">
      <dgm:prSet/>
      <dgm:spPr/>
      <dgm:t>
        <a:bodyPr/>
        <a:lstStyle/>
        <a:p>
          <a:endParaRPr lang="en-US" sz="1600"/>
        </a:p>
      </dgm:t>
    </dgm:pt>
    <dgm:pt modelId="{7F06439A-05A9-4CDF-B269-630B4988CED2}" type="pres">
      <dgm:prSet presAssocID="{BAA3DB9A-F2B7-4BB9-9592-A2D941D3F6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1CCE9E-2D6C-4D29-B11E-663B78D01FB8}" type="pres">
      <dgm:prSet presAssocID="{CBA7B395-71E6-4A32-B450-A7410BD5697A}" presName="parentText" presStyleLbl="node1" presStyleIdx="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7E81C-D786-4123-AA98-A12DEF5CD93C}" type="pres">
      <dgm:prSet presAssocID="{201992B9-84AB-40EA-ABA9-70E4A9E6C837}" presName="spacer" presStyleCnt="0"/>
      <dgm:spPr/>
    </dgm:pt>
    <dgm:pt modelId="{248D923F-B5B0-46BF-B2EE-88E7552FF07B}" type="pres">
      <dgm:prSet presAssocID="{14A6DAAF-30FC-42A8-915F-B0467BAA2BB0}" presName="parentText" presStyleLbl="node1" presStyleIdx="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4F759-9532-4E01-9EE1-8B30CE7FEFE0}" type="pres">
      <dgm:prSet presAssocID="{BD138A2B-CA4F-4C25-8304-70A69AD4B39C}" presName="spacer" presStyleCnt="0"/>
      <dgm:spPr/>
    </dgm:pt>
    <dgm:pt modelId="{D24187AA-9CF1-4A13-878F-25C47F74E9D5}" type="pres">
      <dgm:prSet presAssocID="{D8306CE7-A8DD-4FA9-921A-971488821BA4}" presName="parentText" presStyleLbl="node1" presStyleIdx="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9B8F32-88FA-49E7-A11E-8763EA54F4F0}" type="pres">
      <dgm:prSet presAssocID="{5B05FC5C-2A50-4967-8CD8-940FD94A2571}" presName="spacer" presStyleCnt="0"/>
      <dgm:spPr/>
    </dgm:pt>
    <dgm:pt modelId="{DBFC9C2E-CA61-4B56-920F-A171515107AB}" type="pres">
      <dgm:prSet presAssocID="{F5B26BB6-1230-4C80-81ED-C2CAE81932B8}" presName="parentText" presStyleLbl="node1" presStyleIdx="3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2FF1A6-4DB6-43B2-8637-A5545ECF5EC2}" type="pres">
      <dgm:prSet presAssocID="{115A1298-E46E-4DD8-8A0F-080A1DBA59CF}" presName="spacer" presStyleCnt="0"/>
      <dgm:spPr/>
    </dgm:pt>
    <dgm:pt modelId="{3D1E4E7F-0588-490B-B521-4DF340E8FD9D}" type="pres">
      <dgm:prSet presAssocID="{BD78CCDE-8AC4-4B1C-9922-80AC51D79B09}" presName="parentText" presStyleLbl="node1" presStyleIdx="4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76E68-AB6E-40CC-B78D-6D003C0C5AC0}" type="pres">
      <dgm:prSet presAssocID="{37A038FC-C022-4B3A-A6AD-3B1599456617}" presName="spacer" presStyleCnt="0"/>
      <dgm:spPr/>
    </dgm:pt>
    <dgm:pt modelId="{92E000FD-5F53-4B82-B7F6-F7F75E14EA20}" type="pres">
      <dgm:prSet presAssocID="{12233024-ED80-4ED4-8166-8BFE7ED2627B}" presName="parentText" presStyleLbl="node1" presStyleIdx="5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38DBF-8CC3-491C-AFE7-306F024BD6ED}" type="pres">
      <dgm:prSet presAssocID="{F3DE01B1-DF06-486E-B36B-FE07650E6746}" presName="spacer" presStyleCnt="0"/>
      <dgm:spPr/>
    </dgm:pt>
    <dgm:pt modelId="{651845D9-4EB0-4BDE-B757-B34E28D1D7AD}" type="pres">
      <dgm:prSet presAssocID="{BB5A0701-CAFC-411F-9F13-2B98F9DD18C8}" presName="parentText" presStyleLbl="node1" presStyleIdx="6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F6C46-B94F-41DC-A227-5D72B4EF4B60}" type="pres">
      <dgm:prSet presAssocID="{F0E9ABF7-1DB2-426B-AFF7-A8882BCAA3C4}" presName="spacer" presStyleCnt="0"/>
      <dgm:spPr/>
    </dgm:pt>
    <dgm:pt modelId="{B771F7F5-FBE3-4213-BD80-50CF0C8165BA}" type="pres">
      <dgm:prSet presAssocID="{3219C8DE-4C29-4E99-8F39-5B19DCD45690}" presName="parentText" presStyleLbl="node1" presStyleIdx="7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FE1EF-0F8D-4070-9311-32781B5ED2F7}" type="pres">
      <dgm:prSet presAssocID="{92E2AA30-B800-42A0-8AF3-3D393BF8B212}" presName="spacer" presStyleCnt="0"/>
      <dgm:spPr/>
    </dgm:pt>
    <dgm:pt modelId="{5F0F01D7-3509-4162-AC15-BFBCF17E5826}" type="pres">
      <dgm:prSet presAssocID="{86553A83-2232-4FDB-BB46-1A6D0E0D8619}" presName="parentText" presStyleLbl="node1" presStyleIdx="8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542129-9384-4902-862B-0682BB11E327}" type="pres">
      <dgm:prSet presAssocID="{E5F95B27-B4F3-4BF4-8A2A-CFAE6F8E8BE4}" presName="spacer" presStyleCnt="0"/>
      <dgm:spPr/>
    </dgm:pt>
    <dgm:pt modelId="{C2C88AD8-F17D-47EF-B4F4-D3197D7F1DD9}" type="pres">
      <dgm:prSet presAssocID="{B06C2180-C0F1-41B9-A1A8-F45131311D3E}" presName="parentText" presStyleLbl="node1" presStyleIdx="9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7CE05-D358-4C65-90AE-5BFD6E363188}" type="pres">
      <dgm:prSet presAssocID="{7AECDBC1-B200-4E32-A7F1-D4A306C1A0D6}" presName="spacer" presStyleCnt="0"/>
      <dgm:spPr/>
    </dgm:pt>
    <dgm:pt modelId="{1AB898C2-5937-442C-A082-8C23C38F5D24}" type="pres">
      <dgm:prSet presAssocID="{E7F37938-A5B5-43FB-9358-D64B9A5B0B5A}" presName="parentText" presStyleLbl="node1" presStyleIdx="1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D6A77-F413-4DF3-81CD-214B5537BDD9}" type="pres">
      <dgm:prSet presAssocID="{A3694D06-66EC-4E4E-A436-D0A7623A3466}" presName="spacer" presStyleCnt="0"/>
      <dgm:spPr/>
    </dgm:pt>
    <dgm:pt modelId="{45258D98-DF9F-40AA-81BE-5AF14B47E4C5}" type="pres">
      <dgm:prSet presAssocID="{6864117F-27C6-4331-B7A6-5B29BEC349CB}" presName="parentText" presStyleLbl="node1" presStyleIdx="1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7CAF6-5F70-4A08-A484-CBF7182D5D39}" type="pres">
      <dgm:prSet presAssocID="{F2FFDACF-D252-4169-8157-E9E9CA9EF158}" presName="spacer" presStyleCnt="0"/>
      <dgm:spPr/>
    </dgm:pt>
    <dgm:pt modelId="{EF01BEE7-E4DC-40B1-B4B2-1C720288E21C}" type="pres">
      <dgm:prSet presAssocID="{E47334BF-354F-4465-8622-4C3A94AA2A2B}" presName="parentText" presStyleLbl="node1" presStyleIdx="1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570FFB-C8C3-472B-AFF0-A843DE4E9EF6}" type="presOf" srcId="{BB5A0701-CAFC-411F-9F13-2B98F9DD18C8}" destId="{651845D9-4EB0-4BDE-B757-B34E28D1D7AD}" srcOrd="0" destOrd="0" presId="urn:microsoft.com/office/officeart/2005/8/layout/vList2"/>
    <dgm:cxn modelId="{B9A568CF-A336-47C6-81ED-120416C78A78}" type="presOf" srcId="{BAA3DB9A-F2B7-4BB9-9592-A2D941D3F6A5}" destId="{7F06439A-05A9-4CDF-B269-630B4988CED2}" srcOrd="0" destOrd="0" presId="urn:microsoft.com/office/officeart/2005/8/layout/vList2"/>
    <dgm:cxn modelId="{5FD2F28B-ADC4-475A-8DBC-7606017DF913}" srcId="{BAA3DB9A-F2B7-4BB9-9592-A2D941D3F6A5}" destId="{6864117F-27C6-4331-B7A6-5B29BEC349CB}" srcOrd="11" destOrd="0" parTransId="{C75CCC63-60E0-4A3D-BA52-CA078B806084}" sibTransId="{F2FFDACF-D252-4169-8157-E9E9CA9EF158}"/>
    <dgm:cxn modelId="{3BEB338F-2A65-41CC-B7FA-7C75E26231CD}" type="presOf" srcId="{F5B26BB6-1230-4C80-81ED-C2CAE81932B8}" destId="{DBFC9C2E-CA61-4B56-920F-A171515107AB}" srcOrd="0" destOrd="0" presId="urn:microsoft.com/office/officeart/2005/8/layout/vList2"/>
    <dgm:cxn modelId="{BAC9F12D-9B79-4C0D-B910-559ED94C84AC}" srcId="{BAA3DB9A-F2B7-4BB9-9592-A2D941D3F6A5}" destId="{F5B26BB6-1230-4C80-81ED-C2CAE81932B8}" srcOrd="3" destOrd="0" parTransId="{395DC21B-D2FF-4837-955D-35ADACAB1C9F}" sibTransId="{115A1298-E46E-4DD8-8A0F-080A1DBA59CF}"/>
    <dgm:cxn modelId="{B6B81115-4DDC-4125-B833-3F6478C13EDF}" srcId="{BAA3DB9A-F2B7-4BB9-9592-A2D941D3F6A5}" destId="{12233024-ED80-4ED4-8166-8BFE7ED2627B}" srcOrd="5" destOrd="0" parTransId="{312D8DB4-9B7A-4E9A-8E0C-93FF8345A7A4}" sibTransId="{F3DE01B1-DF06-486E-B36B-FE07650E6746}"/>
    <dgm:cxn modelId="{6C469C66-0A3B-4D06-919D-C197172D4F06}" type="presOf" srcId="{14A6DAAF-30FC-42A8-915F-B0467BAA2BB0}" destId="{248D923F-B5B0-46BF-B2EE-88E7552FF07B}" srcOrd="0" destOrd="0" presId="urn:microsoft.com/office/officeart/2005/8/layout/vList2"/>
    <dgm:cxn modelId="{8DF55598-8077-4A88-A081-1C5A018E0325}" srcId="{BAA3DB9A-F2B7-4BB9-9592-A2D941D3F6A5}" destId="{B06C2180-C0F1-41B9-A1A8-F45131311D3E}" srcOrd="9" destOrd="0" parTransId="{5A100804-46F0-40B1-AA36-289626184F5C}" sibTransId="{7AECDBC1-B200-4E32-A7F1-D4A306C1A0D6}"/>
    <dgm:cxn modelId="{7DD35105-B8B3-44B9-B5D2-B74A3DAD917A}" srcId="{BAA3DB9A-F2B7-4BB9-9592-A2D941D3F6A5}" destId="{E7F37938-A5B5-43FB-9358-D64B9A5B0B5A}" srcOrd="10" destOrd="0" parTransId="{AF2F96BA-0BD5-447E-95CA-9FDD60B05ED4}" sibTransId="{A3694D06-66EC-4E4E-A436-D0A7623A3466}"/>
    <dgm:cxn modelId="{671FEE29-7924-4393-A7B8-4618A26CBD58}" type="presOf" srcId="{D8306CE7-A8DD-4FA9-921A-971488821BA4}" destId="{D24187AA-9CF1-4A13-878F-25C47F74E9D5}" srcOrd="0" destOrd="0" presId="urn:microsoft.com/office/officeart/2005/8/layout/vList2"/>
    <dgm:cxn modelId="{8A82DCC5-AEFB-4977-B304-7EAC9CF6A802}" srcId="{BAA3DB9A-F2B7-4BB9-9592-A2D941D3F6A5}" destId="{CBA7B395-71E6-4A32-B450-A7410BD5697A}" srcOrd="0" destOrd="0" parTransId="{2678A44D-EEBB-41DD-A80B-B32AB0E3307A}" sibTransId="{201992B9-84AB-40EA-ABA9-70E4A9E6C837}"/>
    <dgm:cxn modelId="{C483BA01-8D04-42C4-89E1-AAAF96CC9DE8}" srcId="{BAA3DB9A-F2B7-4BB9-9592-A2D941D3F6A5}" destId="{E47334BF-354F-4465-8622-4C3A94AA2A2B}" srcOrd="12" destOrd="0" parTransId="{A53617AD-B108-4715-A97B-E8357801FCFF}" sibTransId="{44590359-DBCD-4E84-9CE1-EC1ABEA7E078}"/>
    <dgm:cxn modelId="{A9242D25-3F8E-43D1-89DB-441B200B4C41}" type="presOf" srcId="{6864117F-27C6-4331-B7A6-5B29BEC349CB}" destId="{45258D98-DF9F-40AA-81BE-5AF14B47E4C5}" srcOrd="0" destOrd="0" presId="urn:microsoft.com/office/officeart/2005/8/layout/vList2"/>
    <dgm:cxn modelId="{A8B5F625-D941-4796-A37E-785B90EBEEBF}" type="presOf" srcId="{E7F37938-A5B5-43FB-9358-D64B9A5B0B5A}" destId="{1AB898C2-5937-442C-A082-8C23C38F5D24}" srcOrd="0" destOrd="0" presId="urn:microsoft.com/office/officeart/2005/8/layout/vList2"/>
    <dgm:cxn modelId="{E585944C-4C98-4C00-B2A6-1D5EB79346F4}" srcId="{BAA3DB9A-F2B7-4BB9-9592-A2D941D3F6A5}" destId="{D8306CE7-A8DD-4FA9-921A-971488821BA4}" srcOrd="2" destOrd="0" parTransId="{C607B37D-75FD-4868-B8EC-5ED5A03B88F3}" sibTransId="{5B05FC5C-2A50-4967-8CD8-940FD94A2571}"/>
    <dgm:cxn modelId="{7E3A9EEC-F217-43F8-BBC0-E5384CAE56A6}" srcId="{BAA3DB9A-F2B7-4BB9-9592-A2D941D3F6A5}" destId="{BD78CCDE-8AC4-4B1C-9922-80AC51D79B09}" srcOrd="4" destOrd="0" parTransId="{AB57BBE6-FD94-4DFF-AE7C-8328FC7EECD8}" sibTransId="{37A038FC-C022-4B3A-A6AD-3B1599456617}"/>
    <dgm:cxn modelId="{2F279F95-37A5-4DCD-A8C4-BDE91254D461}" type="presOf" srcId="{CBA7B395-71E6-4A32-B450-A7410BD5697A}" destId="{841CCE9E-2D6C-4D29-B11E-663B78D01FB8}" srcOrd="0" destOrd="0" presId="urn:microsoft.com/office/officeart/2005/8/layout/vList2"/>
    <dgm:cxn modelId="{03FD12B2-E525-4A4E-8542-A37BF7AF8EC8}" srcId="{BAA3DB9A-F2B7-4BB9-9592-A2D941D3F6A5}" destId="{14A6DAAF-30FC-42A8-915F-B0467BAA2BB0}" srcOrd="1" destOrd="0" parTransId="{CF565A4D-21C6-45CF-A4D4-68F89A182EF6}" sibTransId="{BD138A2B-CA4F-4C25-8304-70A69AD4B39C}"/>
    <dgm:cxn modelId="{125561BE-1EEC-4FF2-87D4-E8C7AC99159D}" srcId="{BAA3DB9A-F2B7-4BB9-9592-A2D941D3F6A5}" destId="{86553A83-2232-4FDB-BB46-1A6D0E0D8619}" srcOrd="8" destOrd="0" parTransId="{FFC32D27-7101-44A2-B639-365C0741B319}" sibTransId="{E5F95B27-B4F3-4BF4-8A2A-CFAE6F8E8BE4}"/>
    <dgm:cxn modelId="{033882A4-93AA-4186-8DFF-C0011EB65BC3}" type="presOf" srcId="{12233024-ED80-4ED4-8166-8BFE7ED2627B}" destId="{92E000FD-5F53-4B82-B7F6-F7F75E14EA20}" srcOrd="0" destOrd="0" presId="urn:microsoft.com/office/officeart/2005/8/layout/vList2"/>
    <dgm:cxn modelId="{C9B3D317-3748-4714-B2E0-E51E5AA27AFC}" type="presOf" srcId="{BD78CCDE-8AC4-4B1C-9922-80AC51D79B09}" destId="{3D1E4E7F-0588-490B-B521-4DF340E8FD9D}" srcOrd="0" destOrd="0" presId="urn:microsoft.com/office/officeart/2005/8/layout/vList2"/>
    <dgm:cxn modelId="{060E277E-090B-4DEA-8FD2-F154CE05E28E}" type="presOf" srcId="{B06C2180-C0F1-41B9-A1A8-F45131311D3E}" destId="{C2C88AD8-F17D-47EF-B4F4-D3197D7F1DD9}" srcOrd="0" destOrd="0" presId="urn:microsoft.com/office/officeart/2005/8/layout/vList2"/>
    <dgm:cxn modelId="{06323BDF-E656-442D-B657-50C03FD32947}" srcId="{BAA3DB9A-F2B7-4BB9-9592-A2D941D3F6A5}" destId="{BB5A0701-CAFC-411F-9F13-2B98F9DD18C8}" srcOrd="6" destOrd="0" parTransId="{3122289E-7E05-4851-B70E-86E4A5E263C4}" sibTransId="{F0E9ABF7-1DB2-426B-AFF7-A8882BCAA3C4}"/>
    <dgm:cxn modelId="{6E940B98-F8F9-4CAB-8E8E-626A5C6E999E}" srcId="{BAA3DB9A-F2B7-4BB9-9592-A2D941D3F6A5}" destId="{3219C8DE-4C29-4E99-8F39-5B19DCD45690}" srcOrd="7" destOrd="0" parTransId="{1E3EBC6A-8661-477B-ADA8-FE4E2D673275}" sibTransId="{92E2AA30-B800-42A0-8AF3-3D393BF8B212}"/>
    <dgm:cxn modelId="{041CB53D-D09A-4F3A-8B13-9F5723334F10}" type="presOf" srcId="{E47334BF-354F-4465-8622-4C3A94AA2A2B}" destId="{EF01BEE7-E4DC-40B1-B4B2-1C720288E21C}" srcOrd="0" destOrd="0" presId="urn:microsoft.com/office/officeart/2005/8/layout/vList2"/>
    <dgm:cxn modelId="{64F13F40-A330-4C43-AADC-76703698A96E}" type="presOf" srcId="{3219C8DE-4C29-4E99-8F39-5B19DCD45690}" destId="{B771F7F5-FBE3-4213-BD80-50CF0C8165BA}" srcOrd="0" destOrd="0" presId="urn:microsoft.com/office/officeart/2005/8/layout/vList2"/>
    <dgm:cxn modelId="{A5CED377-2372-428D-9439-1D8AE636DD5B}" type="presOf" srcId="{86553A83-2232-4FDB-BB46-1A6D0E0D8619}" destId="{5F0F01D7-3509-4162-AC15-BFBCF17E5826}" srcOrd="0" destOrd="0" presId="urn:microsoft.com/office/officeart/2005/8/layout/vList2"/>
    <dgm:cxn modelId="{A4A994E8-3A3C-40FB-AE28-C18A78963594}" type="presParOf" srcId="{7F06439A-05A9-4CDF-B269-630B4988CED2}" destId="{841CCE9E-2D6C-4D29-B11E-663B78D01FB8}" srcOrd="0" destOrd="0" presId="urn:microsoft.com/office/officeart/2005/8/layout/vList2"/>
    <dgm:cxn modelId="{354B89F5-1483-4989-A18B-9EB450A3E2C0}" type="presParOf" srcId="{7F06439A-05A9-4CDF-B269-630B4988CED2}" destId="{0FF7E81C-D786-4123-AA98-A12DEF5CD93C}" srcOrd="1" destOrd="0" presId="urn:microsoft.com/office/officeart/2005/8/layout/vList2"/>
    <dgm:cxn modelId="{891B0891-EE9B-404F-9DE2-3E3BF913E971}" type="presParOf" srcId="{7F06439A-05A9-4CDF-B269-630B4988CED2}" destId="{248D923F-B5B0-46BF-B2EE-88E7552FF07B}" srcOrd="2" destOrd="0" presId="urn:microsoft.com/office/officeart/2005/8/layout/vList2"/>
    <dgm:cxn modelId="{1B3E130A-67ED-4AA2-B036-55752BF14CE1}" type="presParOf" srcId="{7F06439A-05A9-4CDF-B269-630B4988CED2}" destId="{5994F759-9532-4E01-9EE1-8B30CE7FEFE0}" srcOrd="3" destOrd="0" presId="urn:microsoft.com/office/officeart/2005/8/layout/vList2"/>
    <dgm:cxn modelId="{89F49178-4C1F-4C01-B320-CDC072803B2A}" type="presParOf" srcId="{7F06439A-05A9-4CDF-B269-630B4988CED2}" destId="{D24187AA-9CF1-4A13-878F-25C47F74E9D5}" srcOrd="4" destOrd="0" presId="urn:microsoft.com/office/officeart/2005/8/layout/vList2"/>
    <dgm:cxn modelId="{A7CDA77C-7B04-481C-9DCD-7AF0C174F802}" type="presParOf" srcId="{7F06439A-05A9-4CDF-B269-630B4988CED2}" destId="{919B8F32-88FA-49E7-A11E-8763EA54F4F0}" srcOrd="5" destOrd="0" presId="urn:microsoft.com/office/officeart/2005/8/layout/vList2"/>
    <dgm:cxn modelId="{3D79D8EB-0A89-4E24-B2B7-88678D3C69B0}" type="presParOf" srcId="{7F06439A-05A9-4CDF-B269-630B4988CED2}" destId="{DBFC9C2E-CA61-4B56-920F-A171515107AB}" srcOrd="6" destOrd="0" presId="urn:microsoft.com/office/officeart/2005/8/layout/vList2"/>
    <dgm:cxn modelId="{79EC1087-DF6B-42DE-A52F-F9F44EBB5533}" type="presParOf" srcId="{7F06439A-05A9-4CDF-B269-630B4988CED2}" destId="{6B2FF1A6-4DB6-43B2-8637-A5545ECF5EC2}" srcOrd="7" destOrd="0" presId="urn:microsoft.com/office/officeart/2005/8/layout/vList2"/>
    <dgm:cxn modelId="{9D97A233-F155-4F56-B2A5-E42D9B0A0721}" type="presParOf" srcId="{7F06439A-05A9-4CDF-B269-630B4988CED2}" destId="{3D1E4E7F-0588-490B-B521-4DF340E8FD9D}" srcOrd="8" destOrd="0" presId="urn:microsoft.com/office/officeart/2005/8/layout/vList2"/>
    <dgm:cxn modelId="{42567951-5FF7-4B29-ACD2-D180B336FC0D}" type="presParOf" srcId="{7F06439A-05A9-4CDF-B269-630B4988CED2}" destId="{09876E68-AB6E-40CC-B78D-6D003C0C5AC0}" srcOrd="9" destOrd="0" presId="urn:microsoft.com/office/officeart/2005/8/layout/vList2"/>
    <dgm:cxn modelId="{0E303EA2-C11C-46F7-9FF1-0D1DDB6857F2}" type="presParOf" srcId="{7F06439A-05A9-4CDF-B269-630B4988CED2}" destId="{92E000FD-5F53-4B82-B7F6-F7F75E14EA20}" srcOrd="10" destOrd="0" presId="urn:microsoft.com/office/officeart/2005/8/layout/vList2"/>
    <dgm:cxn modelId="{128C12E0-F31C-47D9-AE77-60037C0C7187}" type="presParOf" srcId="{7F06439A-05A9-4CDF-B269-630B4988CED2}" destId="{F9638DBF-8CC3-491C-AFE7-306F024BD6ED}" srcOrd="11" destOrd="0" presId="urn:microsoft.com/office/officeart/2005/8/layout/vList2"/>
    <dgm:cxn modelId="{C4BE418A-0E86-4799-8212-613B998102A1}" type="presParOf" srcId="{7F06439A-05A9-4CDF-B269-630B4988CED2}" destId="{651845D9-4EB0-4BDE-B757-B34E28D1D7AD}" srcOrd="12" destOrd="0" presId="urn:microsoft.com/office/officeart/2005/8/layout/vList2"/>
    <dgm:cxn modelId="{32FDFE6F-7958-4BCC-A90B-4B717A2A6984}" type="presParOf" srcId="{7F06439A-05A9-4CDF-B269-630B4988CED2}" destId="{8D7F6C46-B94F-41DC-A227-5D72B4EF4B60}" srcOrd="13" destOrd="0" presId="urn:microsoft.com/office/officeart/2005/8/layout/vList2"/>
    <dgm:cxn modelId="{C4762DE4-616E-4964-9521-92225417D807}" type="presParOf" srcId="{7F06439A-05A9-4CDF-B269-630B4988CED2}" destId="{B771F7F5-FBE3-4213-BD80-50CF0C8165BA}" srcOrd="14" destOrd="0" presId="urn:microsoft.com/office/officeart/2005/8/layout/vList2"/>
    <dgm:cxn modelId="{C87C0A18-8EFF-4914-95C3-659716A904DA}" type="presParOf" srcId="{7F06439A-05A9-4CDF-B269-630B4988CED2}" destId="{E18FE1EF-0F8D-4070-9311-32781B5ED2F7}" srcOrd="15" destOrd="0" presId="urn:microsoft.com/office/officeart/2005/8/layout/vList2"/>
    <dgm:cxn modelId="{EA5A2E1B-2266-4496-8ABD-8C3BA3A3CF29}" type="presParOf" srcId="{7F06439A-05A9-4CDF-B269-630B4988CED2}" destId="{5F0F01D7-3509-4162-AC15-BFBCF17E5826}" srcOrd="16" destOrd="0" presId="urn:microsoft.com/office/officeart/2005/8/layout/vList2"/>
    <dgm:cxn modelId="{235DAE59-3579-4D38-B294-778BEAE4ACFD}" type="presParOf" srcId="{7F06439A-05A9-4CDF-B269-630B4988CED2}" destId="{E1542129-9384-4902-862B-0682BB11E327}" srcOrd="17" destOrd="0" presId="urn:microsoft.com/office/officeart/2005/8/layout/vList2"/>
    <dgm:cxn modelId="{DB5BDB21-971C-4CA1-B733-273947FB83AB}" type="presParOf" srcId="{7F06439A-05A9-4CDF-B269-630B4988CED2}" destId="{C2C88AD8-F17D-47EF-B4F4-D3197D7F1DD9}" srcOrd="18" destOrd="0" presId="urn:microsoft.com/office/officeart/2005/8/layout/vList2"/>
    <dgm:cxn modelId="{5C74B8C4-BAA2-4AC9-96E0-93F7DB60C602}" type="presParOf" srcId="{7F06439A-05A9-4CDF-B269-630B4988CED2}" destId="{B377CE05-D358-4C65-90AE-5BFD6E363188}" srcOrd="19" destOrd="0" presId="urn:microsoft.com/office/officeart/2005/8/layout/vList2"/>
    <dgm:cxn modelId="{DF7926DA-45A0-4335-A351-2471C2BFD600}" type="presParOf" srcId="{7F06439A-05A9-4CDF-B269-630B4988CED2}" destId="{1AB898C2-5937-442C-A082-8C23C38F5D24}" srcOrd="20" destOrd="0" presId="urn:microsoft.com/office/officeart/2005/8/layout/vList2"/>
    <dgm:cxn modelId="{8BB61186-E489-4FF8-8D8D-AA937791274F}" type="presParOf" srcId="{7F06439A-05A9-4CDF-B269-630B4988CED2}" destId="{BBED6A77-F413-4DF3-81CD-214B5537BDD9}" srcOrd="21" destOrd="0" presId="urn:microsoft.com/office/officeart/2005/8/layout/vList2"/>
    <dgm:cxn modelId="{1B51D6C1-3851-4BC5-ABAF-69283B925B36}" type="presParOf" srcId="{7F06439A-05A9-4CDF-B269-630B4988CED2}" destId="{45258D98-DF9F-40AA-81BE-5AF14B47E4C5}" srcOrd="22" destOrd="0" presId="urn:microsoft.com/office/officeart/2005/8/layout/vList2"/>
    <dgm:cxn modelId="{A2786483-0361-4AB2-AA4D-C85EE62F612E}" type="presParOf" srcId="{7F06439A-05A9-4CDF-B269-630B4988CED2}" destId="{E897CAF6-5F70-4A08-A484-CBF7182D5D39}" srcOrd="23" destOrd="0" presId="urn:microsoft.com/office/officeart/2005/8/layout/vList2"/>
    <dgm:cxn modelId="{A7F07667-FF94-48E4-A48E-A606C5D1E027}" type="presParOf" srcId="{7F06439A-05A9-4CDF-B269-630B4988CED2}" destId="{EF01BEE7-E4DC-40B1-B4B2-1C720288E21C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A3DB9A-F2B7-4BB9-9592-A2D941D3F6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A7B395-71E6-4A32-B450-A7410BD5697A}">
      <dgm:prSet custT="1"/>
      <dgm:spPr/>
      <dgm:t>
        <a:bodyPr/>
        <a:lstStyle/>
        <a:p>
          <a:pPr rtl="0"/>
          <a:r>
            <a:rPr lang="en-ZA" sz="1600" b="1" dirty="0" smtClean="0"/>
            <a:t>MOBILE PLANT</a:t>
          </a:r>
          <a:endParaRPr lang="en-US" sz="1600" dirty="0"/>
        </a:p>
      </dgm:t>
    </dgm:pt>
    <dgm:pt modelId="{2678A44D-EEBB-41DD-A80B-B32AB0E3307A}" type="parTrans" cxnId="{8A82DCC5-AEFB-4977-B304-7EAC9CF6A802}">
      <dgm:prSet/>
      <dgm:spPr/>
      <dgm:t>
        <a:bodyPr/>
        <a:lstStyle/>
        <a:p>
          <a:endParaRPr lang="en-US" sz="1600"/>
        </a:p>
      </dgm:t>
    </dgm:pt>
    <dgm:pt modelId="{201992B9-84AB-40EA-ABA9-70E4A9E6C837}" type="sibTrans" cxnId="{8A82DCC5-AEFB-4977-B304-7EAC9CF6A802}">
      <dgm:prSet/>
      <dgm:spPr/>
      <dgm:t>
        <a:bodyPr/>
        <a:lstStyle/>
        <a:p>
          <a:endParaRPr lang="en-US" sz="1600"/>
        </a:p>
      </dgm:t>
    </dgm:pt>
    <dgm:pt modelId="{14A6DAAF-30FC-42A8-915F-B0467BAA2BB0}">
      <dgm:prSet custT="1"/>
      <dgm:spPr/>
      <dgm:t>
        <a:bodyPr/>
        <a:lstStyle/>
        <a:p>
          <a:pPr rtl="0"/>
          <a:endParaRPr lang="en-ZA" sz="1600" b="1" dirty="0"/>
        </a:p>
      </dgm:t>
    </dgm:pt>
    <dgm:pt modelId="{CF565A4D-21C6-45CF-A4D4-68F89A182EF6}" type="parTrans" cxnId="{03FD12B2-E525-4A4E-8542-A37BF7AF8EC8}">
      <dgm:prSet/>
      <dgm:spPr/>
      <dgm:t>
        <a:bodyPr/>
        <a:lstStyle/>
        <a:p>
          <a:endParaRPr lang="en-US" sz="1600"/>
        </a:p>
      </dgm:t>
    </dgm:pt>
    <dgm:pt modelId="{BD138A2B-CA4F-4C25-8304-70A69AD4B39C}" type="sibTrans" cxnId="{03FD12B2-E525-4A4E-8542-A37BF7AF8EC8}">
      <dgm:prSet/>
      <dgm:spPr/>
      <dgm:t>
        <a:bodyPr/>
        <a:lstStyle/>
        <a:p>
          <a:endParaRPr lang="en-US" sz="1600"/>
        </a:p>
      </dgm:t>
    </dgm:pt>
    <dgm:pt modelId="{D8306CE7-A8DD-4FA9-921A-971488821BA4}">
      <dgm:prSet custT="1"/>
      <dgm:spPr/>
      <dgm:t>
        <a:bodyPr/>
        <a:lstStyle/>
        <a:p>
          <a:pPr rtl="0"/>
          <a:r>
            <a:rPr lang="en-ZA" sz="1600" b="1" dirty="0" smtClean="0"/>
            <a:t>   Loaders</a:t>
          </a:r>
          <a:endParaRPr lang="en-US" sz="1600" dirty="0"/>
        </a:p>
      </dgm:t>
    </dgm:pt>
    <dgm:pt modelId="{C607B37D-75FD-4868-B8EC-5ED5A03B88F3}" type="parTrans" cxnId="{E585944C-4C98-4C00-B2A6-1D5EB79346F4}">
      <dgm:prSet/>
      <dgm:spPr/>
      <dgm:t>
        <a:bodyPr/>
        <a:lstStyle/>
        <a:p>
          <a:endParaRPr lang="en-US" sz="1600"/>
        </a:p>
      </dgm:t>
    </dgm:pt>
    <dgm:pt modelId="{5B05FC5C-2A50-4967-8CD8-940FD94A2571}" type="sibTrans" cxnId="{E585944C-4C98-4C00-B2A6-1D5EB79346F4}">
      <dgm:prSet/>
      <dgm:spPr/>
      <dgm:t>
        <a:bodyPr/>
        <a:lstStyle/>
        <a:p>
          <a:endParaRPr lang="en-US" sz="1600"/>
        </a:p>
      </dgm:t>
    </dgm:pt>
    <dgm:pt modelId="{F5B26BB6-1230-4C80-81ED-C2CAE81932B8}">
      <dgm:prSet custT="1"/>
      <dgm:spPr/>
      <dgm:t>
        <a:bodyPr/>
        <a:lstStyle/>
        <a:p>
          <a:pPr rtl="0"/>
          <a:endParaRPr lang="en-ZA" sz="1600" b="1" dirty="0"/>
        </a:p>
      </dgm:t>
    </dgm:pt>
    <dgm:pt modelId="{395DC21B-D2FF-4837-955D-35ADACAB1C9F}" type="parTrans" cxnId="{BAC9F12D-9B79-4C0D-B910-559ED94C84AC}">
      <dgm:prSet/>
      <dgm:spPr/>
      <dgm:t>
        <a:bodyPr/>
        <a:lstStyle/>
        <a:p>
          <a:endParaRPr lang="en-US" sz="1600"/>
        </a:p>
      </dgm:t>
    </dgm:pt>
    <dgm:pt modelId="{115A1298-E46E-4DD8-8A0F-080A1DBA59CF}" type="sibTrans" cxnId="{BAC9F12D-9B79-4C0D-B910-559ED94C84AC}">
      <dgm:prSet/>
      <dgm:spPr/>
      <dgm:t>
        <a:bodyPr/>
        <a:lstStyle/>
        <a:p>
          <a:endParaRPr lang="en-US" sz="1600"/>
        </a:p>
      </dgm:t>
    </dgm:pt>
    <dgm:pt modelId="{BD78CCDE-8AC4-4B1C-9922-80AC51D79B09}">
      <dgm:prSet custT="1"/>
      <dgm:spPr/>
      <dgm:t>
        <a:bodyPr/>
        <a:lstStyle/>
        <a:p>
          <a:pPr rtl="0"/>
          <a:r>
            <a:rPr lang="en-ZA" sz="1600" b="1" dirty="0" smtClean="0"/>
            <a:t>   Dump trucks</a:t>
          </a:r>
          <a:endParaRPr lang="en-US" sz="1600" dirty="0"/>
        </a:p>
      </dgm:t>
    </dgm:pt>
    <dgm:pt modelId="{AB57BBE6-FD94-4DFF-AE7C-8328FC7EECD8}" type="parTrans" cxnId="{7E3A9EEC-F217-43F8-BBC0-E5384CAE56A6}">
      <dgm:prSet/>
      <dgm:spPr/>
      <dgm:t>
        <a:bodyPr/>
        <a:lstStyle/>
        <a:p>
          <a:endParaRPr lang="en-US" sz="1600"/>
        </a:p>
      </dgm:t>
    </dgm:pt>
    <dgm:pt modelId="{37A038FC-C022-4B3A-A6AD-3B1599456617}" type="sibTrans" cxnId="{7E3A9EEC-F217-43F8-BBC0-E5384CAE56A6}">
      <dgm:prSet/>
      <dgm:spPr/>
      <dgm:t>
        <a:bodyPr/>
        <a:lstStyle/>
        <a:p>
          <a:endParaRPr lang="en-US" sz="1600"/>
        </a:p>
      </dgm:t>
    </dgm:pt>
    <dgm:pt modelId="{12233024-ED80-4ED4-8166-8BFE7ED2627B}">
      <dgm:prSet custT="1"/>
      <dgm:spPr/>
      <dgm:t>
        <a:bodyPr/>
        <a:lstStyle/>
        <a:p>
          <a:pPr rtl="0"/>
          <a:endParaRPr lang="en-ZA" sz="1600" b="1" dirty="0"/>
        </a:p>
      </dgm:t>
    </dgm:pt>
    <dgm:pt modelId="{312D8DB4-9B7A-4E9A-8E0C-93FF8345A7A4}" type="parTrans" cxnId="{B6B81115-4DDC-4125-B833-3F6478C13EDF}">
      <dgm:prSet/>
      <dgm:spPr/>
      <dgm:t>
        <a:bodyPr/>
        <a:lstStyle/>
        <a:p>
          <a:endParaRPr lang="en-US" sz="1600"/>
        </a:p>
      </dgm:t>
    </dgm:pt>
    <dgm:pt modelId="{F3DE01B1-DF06-486E-B36B-FE07650E6746}" type="sibTrans" cxnId="{B6B81115-4DDC-4125-B833-3F6478C13EDF}">
      <dgm:prSet/>
      <dgm:spPr/>
      <dgm:t>
        <a:bodyPr/>
        <a:lstStyle/>
        <a:p>
          <a:endParaRPr lang="en-US" sz="1600"/>
        </a:p>
      </dgm:t>
    </dgm:pt>
    <dgm:pt modelId="{BB5A0701-CAFC-411F-9F13-2B98F9DD18C8}">
      <dgm:prSet custT="1"/>
      <dgm:spPr/>
      <dgm:t>
        <a:bodyPr/>
        <a:lstStyle/>
        <a:p>
          <a:pPr rtl="0"/>
          <a:r>
            <a:rPr lang="en-ZA" sz="1600" b="1" dirty="0" smtClean="0"/>
            <a:t>   Drill rigs</a:t>
          </a:r>
          <a:endParaRPr lang="en-US" sz="1600" dirty="0"/>
        </a:p>
      </dgm:t>
    </dgm:pt>
    <dgm:pt modelId="{3122289E-7E05-4851-B70E-86E4A5E263C4}" type="parTrans" cxnId="{06323BDF-E656-442D-B657-50C03FD32947}">
      <dgm:prSet/>
      <dgm:spPr/>
      <dgm:t>
        <a:bodyPr/>
        <a:lstStyle/>
        <a:p>
          <a:endParaRPr lang="en-US" sz="1600"/>
        </a:p>
      </dgm:t>
    </dgm:pt>
    <dgm:pt modelId="{F0E9ABF7-1DB2-426B-AFF7-A8882BCAA3C4}" type="sibTrans" cxnId="{06323BDF-E656-442D-B657-50C03FD32947}">
      <dgm:prSet/>
      <dgm:spPr/>
      <dgm:t>
        <a:bodyPr/>
        <a:lstStyle/>
        <a:p>
          <a:endParaRPr lang="en-US" sz="1600"/>
        </a:p>
      </dgm:t>
    </dgm:pt>
    <dgm:pt modelId="{3219C8DE-4C29-4E99-8F39-5B19DCD45690}">
      <dgm:prSet custT="1"/>
      <dgm:spPr/>
      <dgm:t>
        <a:bodyPr/>
        <a:lstStyle/>
        <a:p>
          <a:pPr rtl="0"/>
          <a:endParaRPr lang="en-ZA" sz="1600" b="1" dirty="0"/>
        </a:p>
      </dgm:t>
    </dgm:pt>
    <dgm:pt modelId="{1E3EBC6A-8661-477B-ADA8-FE4E2D673275}" type="parTrans" cxnId="{6E940B98-F8F9-4CAB-8E8E-626A5C6E999E}">
      <dgm:prSet/>
      <dgm:spPr/>
      <dgm:t>
        <a:bodyPr/>
        <a:lstStyle/>
        <a:p>
          <a:endParaRPr lang="en-US" sz="1600"/>
        </a:p>
      </dgm:t>
    </dgm:pt>
    <dgm:pt modelId="{92E2AA30-B800-42A0-8AF3-3D393BF8B212}" type="sibTrans" cxnId="{6E940B98-F8F9-4CAB-8E8E-626A5C6E999E}">
      <dgm:prSet/>
      <dgm:spPr/>
      <dgm:t>
        <a:bodyPr/>
        <a:lstStyle/>
        <a:p>
          <a:endParaRPr lang="en-US" sz="1600"/>
        </a:p>
      </dgm:t>
    </dgm:pt>
    <dgm:pt modelId="{86553A83-2232-4FDB-BB46-1A6D0E0D8619}">
      <dgm:prSet custT="1"/>
      <dgm:spPr/>
      <dgm:t>
        <a:bodyPr/>
        <a:lstStyle/>
        <a:p>
          <a:pPr rtl="0"/>
          <a:r>
            <a:rPr lang="en-ZA" sz="1600" b="1" dirty="0" smtClean="0"/>
            <a:t>   Other off road</a:t>
          </a:r>
          <a:endParaRPr lang="en-US" sz="1600" dirty="0"/>
        </a:p>
      </dgm:t>
    </dgm:pt>
    <dgm:pt modelId="{FFC32D27-7101-44A2-B639-365C0741B319}" type="parTrans" cxnId="{125561BE-1EEC-4FF2-87D4-E8C7AC99159D}">
      <dgm:prSet/>
      <dgm:spPr/>
      <dgm:t>
        <a:bodyPr/>
        <a:lstStyle/>
        <a:p>
          <a:endParaRPr lang="en-US" sz="1600"/>
        </a:p>
      </dgm:t>
    </dgm:pt>
    <dgm:pt modelId="{E5F95B27-B4F3-4BF4-8A2A-CFAE6F8E8BE4}" type="sibTrans" cxnId="{125561BE-1EEC-4FF2-87D4-E8C7AC99159D}">
      <dgm:prSet/>
      <dgm:spPr/>
      <dgm:t>
        <a:bodyPr/>
        <a:lstStyle/>
        <a:p>
          <a:endParaRPr lang="en-US" sz="1600"/>
        </a:p>
      </dgm:t>
    </dgm:pt>
    <dgm:pt modelId="{B06C2180-C0F1-41B9-A1A8-F45131311D3E}">
      <dgm:prSet custT="1"/>
      <dgm:spPr/>
      <dgm:t>
        <a:bodyPr/>
        <a:lstStyle/>
        <a:p>
          <a:pPr rtl="0"/>
          <a:endParaRPr lang="en-ZA" sz="1600" b="1" dirty="0"/>
        </a:p>
      </dgm:t>
    </dgm:pt>
    <dgm:pt modelId="{5A100804-46F0-40B1-AA36-289626184F5C}" type="parTrans" cxnId="{8DF55598-8077-4A88-A081-1C5A018E0325}">
      <dgm:prSet/>
      <dgm:spPr/>
      <dgm:t>
        <a:bodyPr/>
        <a:lstStyle/>
        <a:p>
          <a:endParaRPr lang="en-US" sz="1600"/>
        </a:p>
      </dgm:t>
    </dgm:pt>
    <dgm:pt modelId="{7AECDBC1-B200-4E32-A7F1-D4A306C1A0D6}" type="sibTrans" cxnId="{8DF55598-8077-4A88-A081-1C5A018E0325}">
      <dgm:prSet/>
      <dgm:spPr/>
      <dgm:t>
        <a:bodyPr/>
        <a:lstStyle/>
        <a:p>
          <a:endParaRPr lang="en-US" sz="1600"/>
        </a:p>
      </dgm:t>
    </dgm:pt>
    <dgm:pt modelId="{E7F37938-A5B5-43FB-9358-D64B9A5B0B5A}">
      <dgm:prSet custT="1"/>
      <dgm:spPr/>
      <dgm:t>
        <a:bodyPr/>
        <a:lstStyle/>
        <a:p>
          <a:pPr rtl="0"/>
          <a:r>
            <a:rPr lang="en-ZA" sz="1600" b="1" dirty="0" smtClean="0"/>
            <a:t>   LDV’s</a:t>
          </a:r>
          <a:endParaRPr lang="en-US" sz="1600" dirty="0"/>
        </a:p>
      </dgm:t>
    </dgm:pt>
    <dgm:pt modelId="{AF2F96BA-0BD5-447E-95CA-9FDD60B05ED4}" type="parTrans" cxnId="{7DD35105-B8B3-44B9-B5D2-B74A3DAD917A}">
      <dgm:prSet/>
      <dgm:spPr/>
      <dgm:t>
        <a:bodyPr/>
        <a:lstStyle/>
        <a:p>
          <a:endParaRPr lang="en-US" sz="1600"/>
        </a:p>
      </dgm:t>
    </dgm:pt>
    <dgm:pt modelId="{A3694D06-66EC-4E4E-A436-D0A7623A3466}" type="sibTrans" cxnId="{7DD35105-B8B3-44B9-B5D2-B74A3DAD917A}">
      <dgm:prSet/>
      <dgm:spPr/>
      <dgm:t>
        <a:bodyPr/>
        <a:lstStyle/>
        <a:p>
          <a:endParaRPr lang="en-US" sz="1600"/>
        </a:p>
      </dgm:t>
    </dgm:pt>
    <dgm:pt modelId="{6864117F-27C6-4331-B7A6-5B29BEC349CB}">
      <dgm:prSet custT="1"/>
      <dgm:spPr/>
      <dgm:t>
        <a:bodyPr/>
        <a:lstStyle/>
        <a:p>
          <a:pPr rtl="0"/>
          <a:endParaRPr lang="en-ZA" sz="1600" b="1" dirty="0"/>
        </a:p>
      </dgm:t>
    </dgm:pt>
    <dgm:pt modelId="{C75CCC63-60E0-4A3D-BA52-CA078B806084}" type="parTrans" cxnId="{5FD2F28B-ADC4-475A-8DBC-7606017DF913}">
      <dgm:prSet/>
      <dgm:spPr/>
      <dgm:t>
        <a:bodyPr/>
        <a:lstStyle/>
        <a:p>
          <a:endParaRPr lang="en-US" sz="1600"/>
        </a:p>
      </dgm:t>
    </dgm:pt>
    <dgm:pt modelId="{F2FFDACF-D252-4169-8157-E9E9CA9EF158}" type="sibTrans" cxnId="{5FD2F28B-ADC4-475A-8DBC-7606017DF913}">
      <dgm:prSet/>
      <dgm:spPr/>
      <dgm:t>
        <a:bodyPr/>
        <a:lstStyle/>
        <a:p>
          <a:endParaRPr lang="en-US" sz="1600"/>
        </a:p>
      </dgm:t>
    </dgm:pt>
    <dgm:pt modelId="{E47334BF-354F-4465-8622-4C3A94AA2A2B}">
      <dgm:prSet custT="1"/>
      <dgm:spPr/>
      <dgm:t>
        <a:bodyPr/>
        <a:lstStyle/>
        <a:p>
          <a:pPr rtl="0"/>
          <a:r>
            <a:rPr lang="en-ZA" sz="1600" b="1" dirty="0" smtClean="0"/>
            <a:t>   etc</a:t>
          </a:r>
          <a:endParaRPr lang="en-US" sz="1600" dirty="0"/>
        </a:p>
      </dgm:t>
    </dgm:pt>
    <dgm:pt modelId="{A53617AD-B108-4715-A97B-E8357801FCFF}" type="parTrans" cxnId="{C483BA01-8D04-42C4-89E1-AAAF96CC9DE8}">
      <dgm:prSet/>
      <dgm:spPr/>
      <dgm:t>
        <a:bodyPr/>
        <a:lstStyle/>
        <a:p>
          <a:endParaRPr lang="en-US" sz="1600"/>
        </a:p>
      </dgm:t>
    </dgm:pt>
    <dgm:pt modelId="{44590359-DBCD-4E84-9CE1-EC1ABEA7E078}" type="sibTrans" cxnId="{C483BA01-8D04-42C4-89E1-AAAF96CC9DE8}">
      <dgm:prSet/>
      <dgm:spPr/>
      <dgm:t>
        <a:bodyPr/>
        <a:lstStyle/>
        <a:p>
          <a:endParaRPr lang="en-US" sz="1600"/>
        </a:p>
      </dgm:t>
    </dgm:pt>
    <dgm:pt modelId="{7F06439A-05A9-4CDF-B269-630B4988CED2}" type="pres">
      <dgm:prSet presAssocID="{BAA3DB9A-F2B7-4BB9-9592-A2D941D3F6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1CCE9E-2D6C-4D29-B11E-663B78D01FB8}" type="pres">
      <dgm:prSet presAssocID="{CBA7B395-71E6-4A32-B450-A7410BD5697A}" presName="parentText" presStyleLbl="node1" presStyleIdx="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7E81C-D786-4123-AA98-A12DEF5CD93C}" type="pres">
      <dgm:prSet presAssocID="{201992B9-84AB-40EA-ABA9-70E4A9E6C837}" presName="spacer" presStyleCnt="0"/>
      <dgm:spPr/>
    </dgm:pt>
    <dgm:pt modelId="{248D923F-B5B0-46BF-B2EE-88E7552FF07B}" type="pres">
      <dgm:prSet presAssocID="{14A6DAAF-30FC-42A8-915F-B0467BAA2BB0}" presName="parentText" presStyleLbl="node1" presStyleIdx="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4F759-9532-4E01-9EE1-8B30CE7FEFE0}" type="pres">
      <dgm:prSet presAssocID="{BD138A2B-CA4F-4C25-8304-70A69AD4B39C}" presName="spacer" presStyleCnt="0"/>
      <dgm:spPr/>
    </dgm:pt>
    <dgm:pt modelId="{D24187AA-9CF1-4A13-878F-25C47F74E9D5}" type="pres">
      <dgm:prSet presAssocID="{D8306CE7-A8DD-4FA9-921A-971488821BA4}" presName="parentText" presStyleLbl="node1" presStyleIdx="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9B8F32-88FA-49E7-A11E-8763EA54F4F0}" type="pres">
      <dgm:prSet presAssocID="{5B05FC5C-2A50-4967-8CD8-940FD94A2571}" presName="spacer" presStyleCnt="0"/>
      <dgm:spPr/>
    </dgm:pt>
    <dgm:pt modelId="{DBFC9C2E-CA61-4B56-920F-A171515107AB}" type="pres">
      <dgm:prSet presAssocID="{F5B26BB6-1230-4C80-81ED-C2CAE81932B8}" presName="parentText" presStyleLbl="node1" presStyleIdx="3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2FF1A6-4DB6-43B2-8637-A5545ECF5EC2}" type="pres">
      <dgm:prSet presAssocID="{115A1298-E46E-4DD8-8A0F-080A1DBA59CF}" presName="spacer" presStyleCnt="0"/>
      <dgm:spPr/>
    </dgm:pt>
    <dgm:pt modelId="{3D1E4E7F-0588-490B-B521-4DF340E8FD9D}" type="pres">
      <dgm:prSet presAssocID="{BD78CCDE-8AC4-4B1C-9922-80AC51D79B09}" presName="parentText" presStyleLbl="node1" presStyleIdx="4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76E68-AB6E-40CC-B78D-6D003C0C5AC0}" type="pres">
      <dgm:prSet presAssocID="{37A038FC-C022-4B3A-A6AD-3B1599456617}" presName="spacer" presStyleCnt="0"/>
      <dgm:spPr/>
    </dgm:pt>
    <dgm:pt modelId="{92E000FD-5F53-4B82-B7F6-F7F75E14EA20}" type="pres">
      <dgm:prSet presAssocID="{12233024-ED80-4ED4-8166-8BFE7ED2627B}" presName="parentText" presStyleLbl="node1" presStyleIdx="5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38DBF-8CC3-491C-AFE7-306F024BD6ED}" type="pres">
      <dgm:prSet presAssocID="{F3DE01B1-DF06-486E-B36B-FE07650E6746}" presName="spacer" presStyleCnt="0"/>
      <dgm:spPr/>
    </dgm:pt>
    <dgm:pt modelId="{651845D9-4EB0-4BDE-B757-B34E28D1D7AD}" type="pres">
      <dgm:prSet presAssocID="{BB5A0701-CAFC-411F-9F13-2B98F9DD18C8}" presName="parentText" presStyleLbl="node1" presStyleIdx="6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F6C46-B94F-41DC-A227-5D72B4EF4B60}" type="pres">
      <dgm:prSet presAssocID="{F0E9ABF7-1DB2-426B-AFF7-A8882BCAA3C4}" presName="spacer" presStyleCnt="0"/>
      <dgm:spPr/>
    </dgm:pt>
    <dgm:pt modelId="{B771F7F5-FBE3-4213-BD80-50CF0C8165BA}" type="pres">
      <dgm:prSet presAssocID="{3219C8DE-4C29-4E99-8F39-5B19DCD45690}" presName="parentText" presStyleLbl="node1" presStyleIdx="7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FE1EF-0F8D-4070-9311-32781B5ED2F7}" type="pres">
      <dgm:prSet presAssocID="{92E2AA30-B800-42A0-8AF3-3D393BF8B212}" presName="spacer" presStyleCnt="0"/>
      <dgm:spPr/>
    </dgm:pt>
    <dgm:pt modelId="{5F0F01D7-3509-4162-AC15-BFBCF17E5826}" type="pres">
      <dgm:prSet presAssocID="{86553A83-2232-4FDB-BB46-1A6D0E0D8619}" presName="parentText" presStyleLbl="node1" presStyleIdx="8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542129-9384-4902-862B-0682BB11E327}" type="pres">
      <dgm:prSet presAssocID="{E5F95B27-B4F3-4BF4-8A2A-CFAE6F8E8BE4}" presName="spacer" presStyleCnt="0"/>
      <dgm:spPr/>
    </dgm:pt>
    <dgm:pt modelId="{C2C88AD8-F17D-47EF-B4F4-D3197D7F1DD9}" type="pres">
      <dgm:prSet presAssocID="{B06C2180-C0F1-41B9-A1A8-F45131311D3E}" presName="parentText" presStyleLbl="node1" presStyleIdx="9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7CE05-D358-4C65-90AE-5BFD6E363188}" type="pres">
      <dgm:prSet presAssocID="{7AECDBC1-B200-4E32-A7F1-D4A306C1A0D6}" presName="spacer" presStyleCnt="0"/>
      <dgm:spPr/>
    </dgm:pt>
    <dgm:pt modelId="{1AB898C2-5937-442C-A082-8C23C38F5D24}" type="pres">
      <dgm:prSet presAssocID="{E7F37938-A5B5-43FB-9358-D64B9A5B0B5A}" presName="parentText" presStyleLbl="node1" presStyleIdx="1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D6A77-F413-4DF3-81CD-214B5537BDD9}" type="pres">
      <dgm:prSet presAssocID="{A3694D06-66EC-4E4E-A436-D0A7623A3466}" presName="spacer" presStyleCnt="0"/>
      <dgm:spPr/>
    </dgm:pt>
    <dgm:pt modelId="{45258D98-DF9F-40AA-81BE-5AF14B47E4C5}" type="pres">
      <dgm:prSet presAssocID="{6864117F-27C6-4331-B7A6-5B29BEC349CB}" presName="parentText" presStyleLbl="node1" presStyleIdx="1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7CAF6-5F70-4A08-A484-CBF7182D5D39}" type="pres">
      <dgm:prSet presAssocID="{F2FFDACF-D252-4169-8157-E9E9CA9EF158}" presName="spacer" presStyleCnt="0"/>
      <dgm:spPr/>
    </dgm:pt>
    <dgm:pt modelId="{EF01BEE7-E4DC-40B1-B4B2-1C720288E21C}" type="pres">
      <dgm:prSet presAssocID="{E47334BF-354F-4465-8622-4C3A94AA2A2B}" presName="parentText" presStyleLbl="node1" presStyleIdx="1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D2F28B-ADC4-475A-8DBC-7606017DF913}" srcId="{BAA3DB9A-F2B7-4BB9-9592-A2D941D3F6A5}" destId="{6864117F-27C6-4331-B7A6-5B29BEC349CB}" srcOrd="11" destOrd="0" parTransId="{C75CCC63-60E0-4A3D-BA52-CA078B806084}" sibTransId="{F2FFDACF-D252-4169-8157-E9E9CA9EF158}"/>
    <dgm:cxn modelId="{0DABE82F-C5DE-4A00-9B0B-CD934AD4A4D1}" type="presOf" srcId="{BD78CCDE-8AC4-4B1C-9922-80AC51D79B09}" destId="{3D1E4E7F-0588-490B-B521-4DF340E8FD9D}" srcOrd="0" destOrd="0" presId="urn:microsoft.com/office/officeart/2005/8/layout/vList2"/>
    <dgm:cxn modelId="{BAC9F12D-9B79-4C0D-B910-559ED94C84AC}" srcId="{BAA3DB9A-F2B7-4BB9-9592-A2D941D3F6A5}" destId="{F5B26BB6-1230-4C80-81ED-C2CAE81932B8}" srcOrd="3" destOrd="0" parTransId="{395DC21B-D2FF-4837-955D-35ADACAB1C9F}" sibTransId="{115A1298-E46E-4DD8-8A0F-080A1DBA59CF}"/>
    <dgm:cxn modelId="{B6B81115-4DDC-4125-B833-3F6478C13EDF}" srcId="{BAA3DB9A-F2B7-4BB9-9592-A2D941D3F6A5}" destId="{12233024-ED80-4ED4-8166-8BFE7ED2627B}" srcOrd="5" destOrd="0" parTransId="{312D8DB4-9B7A-4E9A-8E0C-93FF8345A7A4}" sibTransId="{F3DE01B1-DF06-486E-B36B-FE07650E6746}"/>
    <dgm:cxn modelId="{EB9FA06A-BBE2-4689-87AC-C65125F43012}" type="presOf" srcId="{CBA7B395-71E6-4A32-B450-A7410BD5697A}" destId="{841CCE9E-2D6C-4D29-B11E-663B78D01FB8}" srcOrd="0" destOrd="0" presId="urn:microsoft.com/office/officeart/2005/8/layout/vList2"/>
    <dgm:cxn modelId="{3DE534DC-81CF-44A2-BDDB-9AB26F143108}" type="presOf" srcId="{14A6DAAF-30FC-42A8-915F-B0467BAA2BB0}" destId="{248D923F-B5B0-46BF-B2EE-88E7552FF07B}" srcOrd="0" destOrd="0" presId="urn:microsoft.com/office/officeart/2005/8/layout/vList2"/>
    <dgm:cxn modelId="{8B3B5339-BF14-4F9A-B82E-F1C7E7DB9865}" type="presOf" srcId="{BAA3DB9A-F2B7-4BB9-9592-A2D941D3F6A5}" destId="{7F06439A-05A9-4CDF-B269-630B4988CED2}" srcOrd="0" destOrd="0" presId="urn:microsoft.com/office/officeart/2005/8/layout/vList2"/>
    <dgm:cxn modelId="{8DF55598-8077-4A88-A081-1C5A018E0325}" srcId="{BAA3DB9A-F2B7-4BB9-9592-A2D941D3F6A5}" destId="{B06C2180-C0F1-41B9-A1A8-F45131311D3E}" srcOrd="9" destOrd="0" parTransId="{5A100804-46F0-40B1-AA36-289626184F5C}" sibTransId="{7AECDBC1-B200-4E32-A7F1-D4A306C1A0D6}"/>
    <dgm:cxn modelId="{7DD35105-B8B3-44B9-B5D2-B74A3DAD917A}" srcId="{BAA3DB9A-F2B7-4BB9-9592-A2D941D3F6A5}" destId="{E7F37938-A5B5-43FB-9358-D64B9A5B0B5A}" srcOrd="10" destOrd="0" parTransId="{AF2F96BA-0BD5-447E-95CA-9FDD60B05ED4}" sibTransId="{A3694D06-66EC-4E4E-A436-D0A7623A3466}"/>
    <dgm:cxn modelId="{545F7196-DDDA-4471-85CF-C4CC4B767A60}" type="presOf" srcId="{12233024-ED80-4ED4-8166-8BFE7ED2627B}" destId="{92E000FD-5F53-4B82-B7F6-F7F75E14EA20}" srcOrd="0" destOrd="0" presId="urn:microsoft.com/office/officeart/2005/8/layout/vList2"/>
    <dgm:cxn modelId="{8A82DCC5-AEFB-4977-B304-7EAC9CF6A802}" srcId="{BAA3DB9A-F2B7-4BB9-9592-A2D941D3F6A5}" destId="{CBA7B395-71E6-4A32-B450-A7410BD5697A}" srcOrd="0" destOrd="0" parTransId="{2678A44D-EEBB-41DD-A80B-B32AB0E3307A}" sibTransId="{201992B9-84AB-40EA-ABA9-70E4A9E6C837}"/>
    <dgm:cxn modelId="{E87B7196-6B66-4EBC-A885-A6CA55AE6511}" type="presOf" srcId="{86553A83-2232-4FDB-BB46-1A6D0E0D8619}" destId="{5F0F01D7-3509-4162-AC15-BFBCF17E5826}" srcOrd="0" destOrd="0" presId="urn:microsoft.com/office/officeart/2005/8/layout/vList2"/>
    <dgm:cxn modelId="{C483BA01-8D04-42C4-89E1-AAAF96CC9DE8}" srcId="{BAA3DB9A-F2B7-4BB9-9592-A2D941D3F6A5}" destId="{E47334BF-354F-4465-8622-4C3A94AA2A2B}" srcOrd="12" destOrd="0" parTransId="{A53617AD-B108-4715-A97B-E8357801FCFF}" sibTransId="{44590359-DBCD-4E84-9CE1-EC1ABEA7E078}"/>
    <dgm:cxn modelId="{7E3A9EEC-F217-43F8-BBC0-E5384CAE56A6}" srcId="{BAA3DB9A-F2B7-4BB9-9592-A2D941D3F6A5}" destId="{BD78CCDE-8AC4-4B1C-9922-80AC51D79B09}" srcOrd="4" destOrd="0" parTransId="{AB57BBE6-FD94-4DFF-AE7C-8328FC7EECD8}" sibTransId="{37A038FC-C022-4B3A-A6AD-3B1599456617}"/>
    <dgm:cxn modelId="{E585944C-4C98-4C00-B2A6-1D5EB79346F4}" srcId="{BAA3DB9A-F2B7-4BB9-9592-A2D941D3F6A5}" destId="{D8306CE7-A8DD-4FA9-921A-971488821BA4}" srcOrd="2" destOrd="0" parTransId="{C607B37D-75FD-4868-B8EC-5ED5A03B88F3}" sibTransId="{5B05FC5C-2A50-4967-8CD8-940FD94A2571}"/>
    <dgm:cxn modelId="{44CC42A2-4D24-4EF4-8D94-DEAC6AF1A1EE}" type="presOf" srcId="{E7F37938-A5B5-43FB-9358-D64B9A5B0B5A}" destId="{1AB898C2-5937-442C-A082-8C23C38F5D24}" srcOrd="0" destOrd="0" presId="urn:microsoft.com/office/officeart/2005/8/layout/vList2"/>
    <dgm:cxn modelId="{03FD12B2-E525-4A4E-8542-A37BF7AF8EC8}" srcId="{BAA3DB9A-F2B7-4BB9-9592-A2D941D3F6A5}" destId="{14A6DAAF-30FC-42A8-915F-B0467BAA2BB0}" srcOrd="1" destOrd="0" parTransId="{CF565A4D-21C6-45CF-A4D4-68F89A182EF6}" sibTransId="{BD138A2B-CA4F-4C25-8304-70A69AD4B39C}"/>
    <dgm:cxn modelId="{A59F2387-3EF9-41D7-8CF7-99A01D807F2E}" type="presOf" srcId="{E47334BF-354F-4465-8622-4C3A94AA2A2B}" destId="{EF01BEE7-E4DC-40B1-B4B2-1C720288E21C}" srcOrd="0" destOrd="0" presId="urn:microsoft.com/office/officeart/2005/8/layout/vList2"/>
    <dgm:cxn modelId="{C35C72AE-26A0-4B86-AC31-897CB8969C75}" type="presOf" srcId="{B06C2180-C0F1-41B9-A1A8-F45131311D3E}" destId="{C2C88AD8-F17D-47EF-B4F4-D3197D7F1DD9}" srcOrd="0" destOrd="0" presId="urn:microsoft.com/office/officeart/2005/8/layout/vList2"/>
    <dgm:cxn modelId="{125561BE-1EEC-4FF2-87D4-E8C7AC99159D}" srcId="{BAA3DB9A-F2B7-4BB9-9592-A2D941D3F6A5}" destId="{86553A83-2232-4FDB-BB46-1A6D0E0D8619}" srcOrd="8" destOrd="0" parTransId="{FFC32D27-7101-44A2-B639-365C0741B319}" sibTransId="{E5F95B27-B4F3-4BF4-8A2A-CFAE6F8E8BE4}"/>
    <dgm:cxn modelId="{B86F3D7F-2BCE-4164-A40A-BD368E8ACE68}" type="presOf" srcId="{D8306CE7-A8DD-4FA9-921A-971488821BA4}" destId="{D24187AA-9CF1-4A13-878F-25C47F74E9D5}" srcOrd="0" destOrd="0" presId="urn:microsoft.com/office/officeart/2005/8/layout/vList2"/>
    <dgm:cxn modelId="{95D0916E-CF8E-4D6B-9C25-BD8035774302}" type="presOf" srcId="{3219C8DE-4C29-4E99-8F39-5B19DCD45690}" destId="{B771F7F5-FBE3-4213-BD80-50CF0C8165BA}" srcOrd="0" destOrd="0" presId="urn:microsoft.com/office/officeart/2005/8/layout/vList2"/>
    <dgm:cxn modelId="{E00BCADC-DF42-442C-8408-816EBCA28830}" type="presOf" srcId="{F5B26BB6-1230-4C80-81ED-C2CAE81932B8}" destId="{DBFC9C2E-CA61-4B56-920F-A171515107AB}" srcOrd="0" destOrd="0" presId="urn:microsoft.com/office/officeart/2005/8/layout/vList2"/>
    <dgm:cxn modelId="{06323BDF-E656-442D-B657-50C03FD32947}" srcId="{BAA3DB9A-F2B7-4BB9-9592-A2D941D3F6A5}" destId="{BB5A0701-CAFC-411F-9F13-2B98F9DD18C8}" srcOrd="6" destOrd="0" parTransId="{3122289E-7E05-4851-B70E-86E4A5E263C4}" sibTransId="{F0E9ABF7-1DB2-426B-AFF7-A8882BCAA3C4}"/>
    <dgm:cxn modelId="{DFD32DB7-A0A1-4F6F-907D-3564E38B5026}" type="presOf" srcId="{BB5A0701-CAFC-411F-9F13-2B98F9DD18C8}" destId="{651845D9-4EB0-4BDE-B757-B34E28D1D7AD}" srcOrd="0" destOrd="0" presId="urn:microsoft.com/office/officeart/2005/8/layout/vList2"/>
    <dgm:cxn modelId="{6E940B98-F8F9-4CAB-8E8E-626A5C6E999E}" srcId="{BAA3DB9A-F2B7-4BB9-9592-A2D941D3F6A5}" destId="{3219C8DE-4C29-4E99-8F39-5B19DCD45690}" srcOrd="7" destOrd="0" parTransId="{1E3EBC6A-8661-477B-ADA8-FE4E2D673275}" sibTransId="{92E2AA30-B800-42A0-8AF3-3D393BF8B212}"/>
    <dgm:cxn modelId="{315CDC7E-2D1C-49E5-8FF0-5D9F46A8339F}" type="presOf" srcId="{6864117F-27C6-4331-B7A6-5B29BEC349CB}" destId="{45258D98-DF9F-40AA-81BE-5AF14B47E4C5}" srcOrd="0" destOrd="0" presId="urn:microsoft.com/office/officeart/2005/8/layout/vList2"/>
    <dgm:cxn modelId="{4AEAB1F6-AC3B-4AFF-8036-5D92FCEB3E2A}" type="presParOf" srcId="{7F06439A-05A9-4CDF-B269-630B4988CED2}" destId="{841CCE9E-2D6C-4D29-B11E-663B78D01FB8}" srcOrd="0" destOrd="0" presId="urn:microsoft.com/office/officeart/2005/8/layout/vList2"/>
    <dgm:cxn modelId="{B6107B97-7C96-45FE-8AFD-08D4DFF765B0}" type="presParOf" srcId="{7F06439A-05A9-4CDF-B269-630B4988CED2}" destId="{0FF7E81C-D786-4123-AA98-A12DEF5CD93C}" srcOrd="1" destOrd="0" presId="urn:microsoft.com/office/officeart/2005/8/layout/vList2"/>
    <dgm:cxn modelId="{6288CEBF-1E82-4C37-991D-E98A92589344}" type="presParOf" srcId="{7F06439A-05A9-4CDF-B269-630B4988CED2}" destId="{248D923F-B5B0-46BF-B2EE-88E7552FF07B}" srcOrd="2" destOrd="0" presId="urn:microsoft.com/office/officeart/2005/8/layout/vList2"/>
    <dgm:cxn modelId="{4730DF12-8E3E-4AE7-9E0C-99FA55F3BFD7}" type="presParOf" srcId="{7F06439A-05A9-4CDF-B269-630B4988CED2}" destId="{5994F759-9532-4E01-9EE1-8B30CE7FEFE0}" srcOrd="3" destOrd="0" presId="urn:microsoft.com/office/officeart/2005/8/layout/vList2"/>
    <dgm:cxn modelId="{EFA5E6DB-68A7-4275-8470-D78F166B97EE}" type="presParOf" srcId="{7F06439A-05A9-4CDF-B269-630B4988CED2}" destId="{D24187AA-9CF1-4A13-878F-25C47F74E9D5}" srcOrd="4" destOrd="0" presId="urn:microsoft.com/office/officeart/2005/8/layout/vList2"/>
    <dgm:cxn modelId="{28CDE2BB-AEC5-49E9-875A-50BFEE7D786B}" type="presParOf" srcId="{7F06439A-05A9-4CDF-B269-630B4988CED2}" destId="{919B8F32-88FA-49E7-A11E-8763EA54F4F0}" srcOrd="5" destOrd="0" presId="urn:microsoft.com/office/officeart/2005/8/layout/vList2"/>
    <dgm:cxn modelId="{46654985-DACF-4389-9868-00BBD17C233B}" type="presParOf" srcId="{7F06439A-05A9-4CDF-B269-630B4988CED2}" destId="{DBFC9C2E-CA61-4B56-920F-A171515107AB}" srcOrd="6" destOrd="0" presId="urn:microsoft.com/office/officeart/2005/8/layout/vList2"/>
    <dgm:cxn modelId="{9341169E-0C20-4305-B525-CE4F506C8DB2}" type="presParOf" srcId="{7F06439A-05A9-4CDF-B269-630B4988CED2}" destId="{6B2FF1A6-4DB6-43B2-8637-A5545ECF5EC2}" srcOrd="7" destOrd="0" presId="urn:microsoft.com/office/officeart/2005/8/layout/vList2"/>
    <dgm:cxn modelId="{6FAB14A0-262B-403B-BDA4-898B2949D5FE}" type="presParOf" srcId="{7F06439A-05A9-4CDF-B269-630B4988CED2}" destId="{3D1E4E7F-0588-490B-B521-4DF340E8FD9D}" srcOrd="8" destOrd="0" presId="urn:microsoft.com/office/officeart/2005/8/layout/vList2"/>
    <dgm:cxn modelId="{6A0AEA3B-389F-4EDF-98D1-407FCF796071}" type="presParOf" srcId="{7F06439A-05A9-4CDF-B269-630B4988CED2}" destId="{09876E68-AB6E-40CC-B78D-6D003C0C5AC0}" srcOrd="9" destOrd="0" presId="urn:microsoft.com/office/officeart/2005/8/layout/vList2"/>
    <dgm:cxn modelId="{6B6EF24B-FD3F-4BE9-BD59-A1C93B78C087}" type="presParOf" srcId="{7F06439A-05A9-4CDF-B269-630B4988CED2}" destId="{92E000FD-5F53-4B82-B7F6-F7F75E14EA20}" srcOrd="10" destOrd="0" presId="urn:microsoft.com/office/officeart/2005/8/layout/vList2"/>
    <dgm:cxn modelId="{041F4AE0-5A9E-493E-BCA6-3C1E940969D0}" type="presParOf" srcId="{7F06439A-05A9-4CDF-B269-630B4988CED2}" destId="{F9638DBF-8CC3-491C-AFE7-306F024BD6ED}" srcOrd="11" destOrd="0" presId="urn:microsoft.com/office/officeart/2005/8/layout/vList2"/>
    <dgm:cxn modelId="{E117A1E7-85B5-4171-AA1B-517BD009497B}" type="presParOf" srcId="{7F06439A-05A9-4CDF-B269-630B4988CED2}" destId="{651845D9-4EB0-4BDE-B757-B34E28D1D7AD}" srcOrd="12" destOrd="0" presId="urn:microsoft.com/office/officeart/2005/8/layout/vList2"/>
    <dgm:cxn modelId="{DCEB977E-2A6A-4B6E-BD80-CFC1EEE596FF}" type="presParOf" srcId="{7F06439A-05A9-4CDF-B269-630B4988CED2}" destId="{8D7F6C46-B94F-41DC-A227-5D72B4EF4B60}" srcOrd="13" destOrd="0" presId="urn:microsoft.com/office/officeart/2005/8/layout/vList2"/>
    <dgm:cxn modelId="{C73E9409-2C29-4BD9-B0BA-71B7B38495B0}" type="presParOf" srcId="{7F06439A-05A9-4CDF-B269-630B4988CED2}" destId="{B771F7F5-FBE3-4213-BD80-50CF0C8165BA}" srcOrd="14" destOrd="0" presId="urn:microsoft.com/office/officeart/2005/8/layout/vList2"/>
    <dgm:cxn modelId="{CE5194F3-A114-49A8-A022-7F0083D6ABA8}" type="presParOf" srcId="{7F06439A-05A9-4CDF-B269-630B4988CED2}" destId="{E18FE1EF-0F8D-4070-9311-32781B5ED2F7}" srcOrd="15" destOrd="0" presId="urn:microsoft.com/office/officeart/2005/8/layout/vList2"/>
    <dgm:cxn modelId="{EA1530A0-BA39-4C6C-8221-383945ECC10C}" type="presParOf" srcId="{7F06439A-05A9-4CDF-B269-630B4988CED2}" destId="{5F0F01D7-3509-4162-AC15-BFBCF17E5826}" srcOrd="16" destOrd="0" presId="urn:microsoft.com/office/officeart/2005/8/layout/vList2"/>
    <dgm:cxn modelId="{3FDA0658-0504-4750-9A0E-B503DB5CBC5E}" type="presParOf" srcId="{7F06439A-05A9-4CDF-B269-630B4988CED2}" destId="{E1542129-9384-4902-862B-0682BB11E327}" srcOrd="17" destOrd="0" presId="urn:microsoft.com/office/officeart/2005/8/layout/vList2"/>
    <dgm:cxn modelId="{BCE05204-ECD2-485E-9CF4-EDDE3CBBA1F3}" type="presParOf" srcId="{7F06439A-05A9-4CDF-B269-630B4988CED2}" destId="{C2C88AD8-F17D-47EF-B4F4-D3197D7F1DD9}" srcOrd="18" destOrd="0" presId="urn:microsoft.com/office/officeart/2005/8/layout/vList2"/>
    <dgm:cxn modelId="{7AA2488E-D242-4CA5-90D6-51AB06309446}" type="presParOf" srcId="{7F06439A-05A9-4CDF-B269-630B4988CED2}" destId="{B377CE05-D358-4C65-90AE-5BFD6E363188}" srcOrd="19" destOrd="0" presId="urn:microsoft.com/office/officeart/2005/8/layout/vList2"/>
    <dgm:cxn modelId="{B5AA1CAB-D691-435D-8111-30E72CEE9791}" type="presParOf" srcId="{7F06439A-05A9-4CDF-B269-630B4988CED2}" destId="{1AB898C2-5937-442C-A082-8C23C38F5D24}" srcOrd="20" destOrd="0" presId="urn:microsoft.com/office/officeart/2005/8/layout/vList2"/>
    <dgm:cxn modelId="{D66147AE-9CC6-43FC-AB5B-52689A1404F3}" type="presParOf" srcId="{7F06439A-05A9-4CDF-B269-630B4988CED2}" destId="{BBED6A77-F413-4DF3-81CD-214B5537BDD9}" srcOrd="21" destOrd="0" presId="urn:microsoft.com/office/officeart/2005/8/layout/vList2"/>
    <dgm:cxn modelId="{74706541-813E-4BCA-AD54-574958EF6068}" type="presParOf" srcId="{7F06439A-05A9-4CDF-B269-630B4988CED2}" destId="{45258D98-DF9F-40AA-81BE-5AF14B47E4C5}" srcOrd="22" destOrd="0" presId="urn:microsoft.com/office/officeart/2005/8/layout/vList2"/>
    <dgm:cxn modelId="{6D9FC807-5491-4C59-95B7-ABE4216AEC88}" type="presParOf" srcId="{7F06439A-05A9-4CDF-B269-630B4988CED2}" destId="{E897CAF6-5F70-4A08-A484-CBF7182D5D39}" srcOrd="23" destOrd="0" presId="urn:microsoft.com/office/officeart/2005/8/layout/vList2"/>
    <dgm:cxn modelId="{A4FEDA6A-B76F-4936-BF92-CEB587EACB43}" type="presParOf" srcId="{7F06439A-05A9-4CDF-B269-630B4988CED2}" destId="{EF01BEE7-E4DC-40B1-B4B2-1C720288E21C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69CF4-A26B-45E5-B793-C1DB26EB95FE}">
      <dsp:nvSpPr>
        <dsp:cNvPr id="0" name=""/>
        <dsp:cNvSpPr/>
      </dsp:nvSpPr>
      <dsp:spPr>
        <a:xfrm>
          <a:off x="0" y="2934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Investment</a:t>
          </a:r>
          <a:endParaRPr lang="en-US" sz="1800" b="1" kern="1200" dirty="0"/>
        </a:p>
      </dsp:txBody>
      <dsp:txXfrm>
        <a:off x="13352" y="16286"/>
        <a:ext cx="2973692" cy="246817"/>
      </dsp:txXfrm>
    </dsp:sp>
    <dsp:sp modelId="{994406BD-0C90-492D-971C-DABEADFB1811}">
      <dsp:nvSpPr>
        <dsp:cNvPr id="0" name=""/>
        <dsp:cNvSpPr/>
      </dsp:nvSpPr>
      <dsp:spPr>
        <a:xfrm>
          <a:off x="0" y="285554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800" b="1" kern="1200" dirty="0"/>
        </a:p>
      </dsp:txBody>
      <dsp:txXfrm>
        <a:off x="13352" y="298906"/>
        <a:ext cx="2973692" cy="246817"/>
      </dsp:txXfrm>
    </dsp:sp>
    <dsp:sp modelId="{745B547D-2065-4F5B-A480-18BBD045C9A7}">
      <dsp:nvSpPr>
        <dsp:cNvPr id="0" name=""/>
        <dsp:cNvSpPr/>
      </dsp:nvSpPr>
      <dsp:spPr>
        <a:xfrm>
          <a:off x="0" y="568174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E...</a:t>
          </a:r>
          <a:endParaRPr lang="en-US" sz="1800" b="1" kern="1200" dirty="0"/>
        </a:p>
      </dsp:txBody>
      <dsp:txXfrm>
        <a:off x="13352" y="581526"/>
        <a:ext cx="2973692" cy="246817"/>
      </dsp:txXfrm>
    </dsp:sp>
    <dsp:sp modelId="{DB7C5D4B-9CFA-4ECA-9E8C-F512ABE91FC4}">
      <dsp:nvSpPr>
        <dsp:cNvPr id="0" name=""/>
        <dsp:cNvSpPr/>
      </dsp:nvSpPr>
      <dsp:spPr>
        <a:xfrm>
          <a:off x="0" y="850795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800" b="1" kern="1200" dirty="0"/>
        </a:p>
      </dsp:txBody>
      <dsp:txXfrm>
        <a:off x="13352" y="864147"/>
        <a:ext cx="2973692" cy="246817"/>
      </dsp:txXfrm>
    </dsp:sp>
    <dsp:sp modelId="{20D94838-B38E-46D7-8896-6C804BD8F110}">
      <dsp:nvSpPr>
        <dsp:cNvPr id="0" name=""/>
        <dsp:cNvSpPr/>
      </dsp:nvSpPr>
      <dsp:spPr>
        <a:xfrm>
          <a:off x="0" y="1133415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D..</a:t>
          </a:r>
          <a:endParaRPr lang="en-US" sz="1800" b="1" kern="1200" dirty="0"/>
        </a:p>
      </dsp:txBody>
      <dsp:txXfrm>
        <a:off x="13352" y="1146767"/>
        <a:ext cx="2973692" cy="246817"/>
      </dsp:txXfrm>
    </dsp:sp>
    <dsp:sp modelId="{60F60EDF-EB1A-4A5A-ACA3-4E61048CD0AF}">
      <dsp:nvSpPr>
        <dsp:cNvPr id="0" name=""/>
        <dsp:cNvSpPr/>
      </dsp:nvSpPr>
      <dsp:spPr>
        <a:xfrm>
          <a:off x="0" y="1416035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800" b="1" kern="1200" dirty="0"/>
        </a:p>
      </dsp:txBody>
      <dsp:txXfrm>
        <a:off x="13352" y="1429387"/>
        <a:ext cx="2973692" cy="246817"/>
      </dsp:txXfrm>
    </dsp:sp>
    <dsp:sp modelId="{0C3AE6EE-BC7C-43D0-A9FE-B4999634207D}">
      <dsp:nvSpPr>
        <dsp:cNvPr id="0" name=""/>
        <dsp:cNvSpPr/>
      </dsp:nvSpPr>
      <dsp:spPr>
        <a:xfrm>
          <a:off x="0" y="1698655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... operation</a:t>
          </a:r>
          <a:endParaRPr lang="en-US" sz="1800" b="1" kern="1200" dirty="0"/>
        </a:p>
      </dsp:txBody>
      <dsp:txXfrm>
        <a:off x="13352" y="1712007"/>
        <a:ext cx="2973692" cy="246817"/>
      </dsp:txXfrm>
    </dsp:sp>
    <dsp:sp modelId="{682587D3-5B61-4B62-A065-A44AB7CFE8B6}">
      <dsp:nvSpPr>
        <dsp:cNvPr id="0" name=""/>
        <dsp:cNvSpPr/>
      </dsp:nvSpPr>
      <dsp:spPr>
        <a:xfrm>
          <a:off x="0" y="1981275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800" b="1" kern="1200" dirty="0"/>
        </a:p>
      </dsp:txBody>
      <dsp:txXfrm>
        <a:off x="13352" y="1994627"/>
        <a:ext cx="2973692" cy="246817"/>
      </dsp:txXfrm>
    </dsp:sp>
    <dsp:sp modelId="{E07F66C4-340C-43B8-9A06-0618CE158CBC}">
      <dsp:nvSpPr>
        <dsp:cNvPr id="0" name=""/>
        <dsp:cNvSpPr/>
      </dsp:nvSpPr>
      <dsp:spPr>
        <a:xfrm>
          <a:off x="0" y="2263896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Processing</a:t>
          </a:r>
          <a:endParaRPr lang="en-US" sz="1800" b="1" kern="1200" dirty="0"/>
        </a:p>
      </dsp:txBody>
      <dsp:txXfrm>
        <a:off x="13352" y="2277248"/>
        <a:ext cx="2973692" cy="246817"/>
      </dsp:txXfrm>
    </dsp:sp>
    <dsp:sp modelId="{E02B0FB6-B5ED-42E6-8225-23A09507815D}">
      <dsp:nvSpPr>
        <dsp:cNvPr id="0" name=""/>
        <dsp:cNvSpPr/>
      </dsp:nvSpPr>
      <dsp:spPr>
        <a:xfrm>
          <a:off x="0" y="2546516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800" b="1" kern="1200" dirty="0"/>
        </a:p>
      </dsp:txBody>
      <dsp:txXfrm>
        <a:off x="13352" y="2559868"/>
        <a:ext cx="2973692" cy="246817"/>
      </dsp:txXfrm>
    </dsp:sp>
    <dsp:sp modelId="{CEBC48C6-3AF2-4AFA-88A3-E5EF0852AB94}">
      <dsp:nvSpPr>
        <dsp:cNvPr id="0" name=""/>
        <dsp:cNvSpPr/>
      </dsp:nvSpPr>
      <dsp:spPr>
        <a:xfrm>
          <a:off x="0" y="2829136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Marketing and sales</a:t>
          </a:r>
          <a:endParaRPr lang="en-US" sz="1800" b="1" kern="1200" dirty="0"/>
        </a:p>
      </dsp:txBody>
      <dsp:txXfrm>
        <a:off x="13352" y="2842488"/>
        <a:ext cx="2973692" cy="246817"/>
      </dsp:txXfrm>
    </dsp:sp>
    <dsp:sp modelId="{EC4CEC10-3CF9-4F8B-B828-FAF2796F0AD2}">
      <dsp:nvSpPr>
        <dsp:cNvPr id="0" name=""/>
        <dsp:cNvSpPr/>
      </dsp:nvSpPr>
      <dsp:spPr>
        <a:xfrm>
          <a:off x="0" y="3111756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800" b="1" kern="1200" dirty="0"/>
        </a:p>
      </dsp:txBody>
      <dsp:txXfrm>
        <a:off x="13352" y="3125108"/>
        <a:ext cx="2973692" cy="246817"/>
      </dsp:txXfrm>
    </dsp:sp>
    <dsp:sp modelId="{5FF8EB6C-D9D9-4750-9E40-3CFC2BB97E82}">
      <dsp:nvSpPr>
        <dsp:cNvPr id="0" name=""/>
        <dsp:cNvSpPr/>
      </dsp:nvSpPr>
      <dsp:spPr>
        <a:xfrm>
          <a:off x="0" y="3394376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Operational support</a:t>
          </a:r>
          <a:endParaRPr lang="en-US" sz="1800" b="1" kern="1200" dirty="0"/>
        </a:p>
      </dsp:txBody>
      <dsp:txXfrm>
        <a:off x="13352" y="3407728"/>
        <a:ext cx="2973692" cy="246817"/>
      </dsp:txXfrm>
    </dsp:sp>
    <dsp:sp modelId="{DA565D55-649F-4BBF-B164-196E687319E2}">
      <dsp:nvSpPr>
        <dsp:cNvPr id="0" name=""/>
        <dsp:cNvSpPr/>
      </dsp:nvSpPr>
      <dsp:spPr>
        <a:xfrm>
          <a:off x="0" y="3676997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800" b="1" kern="1200" dirty="0"/>
        </a:p>
      </dsp:txBody>
      <dsp:txXfrm>
        <a:off x="13352" y="3690349"/>
        <a:ext cx="2973692" cy="246817"/>
      </dsp:txXfrm>
    </dsp:sp>
    <dsp:sp modelId="{DC318F28-5FA8-4623-BF8B-7DD9EA468426}">
      <dsp:nvSpPr>
        <dsp:cNvPr id="0" name=""/>
        <dsp:cNvSpPr/>
      </dsp:nvSpPr>
      <dsp:spPr>
        <a:xfrm>
          <a:off x="0" y="3959617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Administration</a:t>
          </a:r>
          <a:endParaRPr lang="en-US" sz="1800" b="1" kern="1200" dirty="0"/>
        </a:p>
      </dsp:txBody>
      <dsp:txXfrm>
        <a:off x="13352" y="3972969"/>
        <a:ext cx="2973692" cy="246817"/>
      </dsp:txXfrm>
    </dsp:sp>
    <dsp:sp modelId="{67DB6237-2B0F-474A-9D6D-66B613FC23F0}">
      <dsp:nvSpPr>
        <dsp:cNvPr id="0" name=""/>
        <dsp:cNvSpPr/>
      </dsp:nvSpPr>
      <dsp:spPr>
        <a:xfrm>
          <a:off x="0" y="4242237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800" b="1" kern="1200" dirty="0"/>
        </a:p>
      </dsp:txBody>
      <dsp:txXfrm>
        <a:off x="13352" y="4255589"/>
        <a:ext cx="2973692" cy="246817"/>
      </dsp:txXfrm>
    </dsp:sp>
    <dsp:sp modelId="{B868E6E3-ACB9-4D93-8F1B-D15CE237A0B9}">
      <dsp:nvSpPr>
        <dsp:cNvPr id="0" name=""/>
        <dsp:cNvSpPr/>
      </dsp:nvSpPr>
      <dsp:spPr>
        <a:xfrm>
          <a:off x="0" y="4524857"/>
          <a:ext cx="3000396" cy="27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Dividends, taxes, etc</a:t>
          </a:r>
          <a:endParaRPr lang="en-US" sz="1800" b="1" kern="1200" dirty="0"/>
        </a:p>
      </dsp:txBody>
      <dsp:txXfrm>
        <a:off x="13352" y="4538209"/>
        <a:ext cx="2973692" cy="246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CCE9E-2D6C-4D29-B11E-663B78D01FB8}">
      <dsp:nvSpPr>
        <dsp:cNvPr id="0" name=""/>
        <dsp:cNvSpPr/>
      </dsp:nvSpPr>
      <dsp:spPr>
        <a:xfrm>
          <a:off x="0" y="1030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MOBILE PLANT</a:t>
          </a:r>
          <a:endParaRPr lang="en-US" sz="1600" kern="1200" dirty="0"/>
        </a:p>
      </dsp:txBody>
      <dsp:txXfrm>
        <a:off x="13400" y="14430"/>
        <a:ext cx="2259216" cy="247692"/>
      </dsp:txXfrm>
    </dsp:sp>
    <dsp:sp modelId="{248D923F-B5B0-46BF-B2EE-88E7552FF07B}">
      <dsp:nvSpPr>
        <dsp:cNvPr id="0" name=""/>
        <dsp:cNvSpPr/>
      </dsp:nvSpPr>
      <dsp:spPr>
        <a:xfrm>
          <a:off x="0" y="285760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299160"/>
        <a:ext cx="2259216" cy="247692"/>
      </dsp:txXfrm>
    </dsp:sp>
    <dsp:sp modelId="{D24187AA-9CF1-4A13-878F-25C47F74E9D5}">
      <dsp:nvSpPr>
        <dsp:cNvPr id="0" name=""/>
        <dsp:cNvSpPr/>
      </dsp:nvSpPr>
      <dsp:spPr>
        <a:xfrm>
          <a:off x="0" y="570491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LHD’s</a:t>
          </a:r>
          <a:endParaRPr lang="en-US" sz="1600" kern="1200" dirty="0"/>
        </a:p>
      </dsp:txBody>
      <dsp:txXfrm>
        <a:off x="13400" y="583891"/>
        <a:ext cx="2259216" cy="247692"/>
      </dsp:txXfrm>
    </dsp:sp>
    <dsp:sp modelId="{DBFC9C2E-CA61-4B56-920F-A171515107AB}">
      <dsp:nvSpPr>
        <dsp:cNvPr id="0" name=""/>
        <dsp:cNvSpPr/>
      </dsp:nvSpPr>
      <dsp:spPr>
        <a:xfrm>
          <a:off x="0" y="855221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868621"/>
        <a:ext cx="2259216" cy="247692"/>
      </dsp:txXfrm>
    </dsp:sp>
    <dsp:sp modelId="{3D1E4E7F-0588-490B-B521-4DF340E8FD9D}">
      <dsp:nvSpPr>
        <dsp:cNvPr id="0" name=""/>
        <dsp:cNvSpPr/>
      </dsp:nvSpPr>
      <dsp:spPr>
        <a:xfrm>
          <a:off x="0" y="1139952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Dump trucks</a:t>
          </a:r>
          <a:endParaRPr lang="en-US" sz="1600" kern="1200" dirty="0"/>
        </a:p>
      </dsp:txBody>
      <dsp:txXfrm>
        <a:off x="13400" y="1153352"/>
        <a:ext cx="2259216" cy="247692"/>
      </dsp:txXfrm>
    </dsp:sp>
    <dsp:sp modelId="{92E000FD-5F53-4B82-B7F6-F7F75E14EA20}">
      <dsp:nvSpPr>
        <dsp:cNvPr id="0" name=""/>
        <dsp:cNvSpPr/>
      </dsp:nvSpPr>
      <dsp:spPr>
        <a:xfrm>
          <a:off x="0" y="1424682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1438082"/>
        <a:ext cx="2259216" cy="247692"/>
      </dsp:txXfrm>
    </dsp:sp>
    <dsp:sp modelId="{651845D9-4EB0-4BDE-B757-B34E28D1D7AD}">
      <dsp:nvSpPr>
        <dsp:cNvPr id="0" name=""/>
        <dsp:cNvSpPr/>
      </dsp:nvSpPr>
      <dsp:spPr>
        <a:xfrm>
          <a:off x="0" y="1709413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Drill rigs</a:t>
          </a:r>
          <a:endParaRPr lang="en-US" sz="1600" kern="1200" dirty="0"/>
        </a:p>
      </dsp:txBody>
      <dsp:txXfrm>
        <a:off x="13400" y="1722813"/>
        <a:ext cx="2259216" cy="247692"/>
      </dsp:txXfrm>
    </dsp:sp>
    <dsp:sp modelId="{B771F7F5-FBE3-4213-BD80-50CF0C8165BA}">
      <dsp:nvSpPr>
        <dsp:cNvPr id="0" name=""/>
        <dsp:cNvSpPr/>
      </dsp:nvSpPr>
      <dsp:spPr>
        <a:xfrm>
          <a:off x="0" y="1994143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2007543"/>
        <a:ext cx="2259216" cy="247692"/>
      </dsp:txXfrm>
    </dsp:sp>
    <dsp:sp modelId="{5F0F01D7-3509-4162-AC15-BFBCF17E5826}">
      <dsp:nvSpPr>
        <dsp:cNvPr id="0" name=""/>
        <dsp:cNvSpPr/>
      </dsp:nvSpPr>
      <dsp:spPr>
        <a:xfrm>
          <a:off x="0" y="2278873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Other off road</a:t>
          </a:r>
          <a:endParaRPr lang="en-US" sz="1600" kern="1200" dirty="0"/>
        </a:p>
      </dsp:txBody>
      <dsp:txXfrm>
        <a:off x="13400" y="2292273"/>
        <a:ext cx="2259216" cy="247692"/>
      </dsp:txXfrm>
    </dsp:sp>
    <dsp:sp modelId="{C2C88AD8-F17D-47EF-B4F4-D3197D7F1DD9}">
      <dsp:nvSpPr>
        <dsp:cNvPr id="0" name=""/>
        <dsp:cNvSpPr/>
      </dsp:nvSpPr>
      <dsp:spPr>
        <a:xfrm>
          <a:off x="0" y="2563604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2577004"/>
        <a:ext cx="2259216" cy="247692"/>
      </dsp:txXfrm>
    </dsp:sp>
    <dsp:sp modelId="{1AB898C2-5937-442C-A082-8C23C38F5D24}">
      <dsp:nvSpPr>
        <dsp:cNvPr id="0" name=""/>
        <dsp:cNvSpPr/>
      </dsp:nvSpPr>
      <dsp:spPr>
        <a:xfrm>
          <a:off x="0" y="2848334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LDV’s</a:t>
          </a:r>
          <a:endParaRPr lang="en-US" sz="1600" kern="1200" dirty="0"/>
        </a:p>
      </dsp:txBody>
      <dsp:txXfrm>
        <a:off x="13400" y="2861734"/>
        <a:ext cx="2259216" cy="247692"/>
      </dsp:txXfrm>
    </dsp:sp>
    <dsp:sp modelId="{45258D98-DF9F-40AA-81BE-5AF14B47E4C5}">
      <dsp:nvSpPr>
        <dsp:cNvPr id="0" name=""/>
        <dsp:cNvSpPr/>
      </dsp:nvSpPr>
      <dsp:spPr>
        <a:xfrm>
          <a:off x="0" y="3133065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3146465"/>
        <a:ext cx="2259216" cy="247692"/>
      </dsp:txXfrm>
    </dsp:sp>
    <dsp:sp modelId="{EF01BEE7-E4DC-40B1-B4B2-1C720288E21C}">
      <dsp:nvSpPr>
        <dsp:cNvPr id="0" name=""/>
        <dsp:cNvSpPr/>
      </dsp:nvSpPr>
      <dsp:spPr>
        <a:xfrm>
          <a:off x="0" y="3417795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etc</a:t>
          </a:r>
          <a:endParaRPr lang="en-US" sz="1600" kern="1200" dirty="0"/>
        </a:p>
      </dsp:txBody>
      <dsp:txXfrm>
        <a:off x="13400" y="3431195"/>
        <a:ext cx="2259216" cy="247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CCE9E-2D6C-4D29-B11E-663B78D01FB8}">
      <dsp:nvSpPr>
        <dsp:cNvPr id="0" name=""/>
        <dsp:cNvSpPr/>
      </dsp:nvSpPr>
      <dsp:spPr>
        <a:xfrm>
          <a:off x="0" y="1030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MOBILE PLANT</a:t>
          </a:r>
          <a:endParaRPr lang="en-US" sz="1600" kern="1200" dirty="0"/>
        </a:p>
      </dsp:txBody>
      <dsp:txXfrm>
        <a:off x="13400" y="14430"/>
        <a:ext cx="2259216" cy="247692"/>
      </dsp:txXfrm>
    </dsp:sp>
    <dsp:sp modelId="{248D923F-B5B0-46BF-B2EE-88E7552FF07B}">
      <dsp:nvSpPr>
        <dsp:cNvPr id="0" name=""/>
        <dsp:cNvSpPr/>
      </dsp:nvSpPr>
      <dsp:spPr>
        <a:xfrm>
          <a:off x="0" y="285760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299160"/>
        <a:ext cx="2259216" cy="247692"/>
      </dsp:txXfrm>
    </dsp:sp>
    <dsp:sp modelId="{D24187AA-9CF1-4A13-878F-25C47F74E9D5}">
      <dsp:nvSpPr>
        <dsp:cNvPr id="0" name=""/>
        <dsp:cNvSpPr/>
      </dsp:nvSpPr>
      <dsp:spPr>
        <a:xfrm>
          <a:off x="0" y="570491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Loaders</a:t>
          </a:r>
          <a:endParaRPr lang="en-US" sz="1600" kern="1200" dirty="0"/>
        </a:p>
      </dsp:txBody>
      <dsp:txXfrm>
        <a:off x="13400" y="583891"/>
        <a:ext cx="2259216" cy="247692"/>
      </dsp:txXfrm>
    </dsp:sp>
    <dsp:sp modelId="{DBFC9C2E-CA61-4B56-920F-A171515107AB}">
      <dsp:nvSpPr>
        <dsp:cNvPr id="0" name=""/>
        <dsp:cNvSpPr/>
      </dsp:nvSpPr>
      <dsp:spPr>
        <a:xfrm>
          <a:off x="0" y="855221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868621"/>
        <a:ext cx="2259216" cy="247692"/>
      </dsp:txXfrm>
    </dsp:sp>
    <dsp:sp modelId="{3D1E4E7F-0588-490B-B521-4DF340E8FD9D}">
      <dsp:nvSpPr>
        <dsp:cNvPr id="0" name=""/>
        <dsp:cNvSpPr/>
      </dsp:nvSpPr>
      <dsp:spPr>
        <a:xfrm>
          <a:off x="0" y="1139952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Dump trucks</a:t>
          </a:r>
          <a:endParaRPr lang="en-US" sz="1600" kern="1200" dirty="0"/>
        </a:p>
      </dsp:txBody>
      <dsp:txXfrm>
        <a:off x="13400" y="1153352"/>
        <a:ext cx="2259216" cy="247692"/>
      </dsp:txXfrm>
    </dsp:sp>
    <dsp:sp modelId="{92E000FD-5F53-4B82-B7F6-F7F75E14EA20}">
      <dsp:nvSpPr>
        <dsp:cNvPr id="0" name=""/>
        <dsp:cNvSpPr/>
      </dsp:nvSpPr>
      <dsp:spPr>
        <a:xfrm>
          <a:off x="0" y="1424682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1438082"/>
        <a:ext cx="2259216" cy="247692"/>
      </dsp:txXfrm>
    </dsp:sp>
    <dsp:sp modelId="{651845D9-4EB0-4BDE-B757-B34E28D1D7AD}">
      <dsp:nvSpPr>
        <dsp:cNvPr id="0" name=""/>
        <dsp:cNvSpPr/>
      </dsp:nvSpPr>
      <dsp:spPr>
        <a:xfrm>
          <a:off x="0" y="1709413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Drill rigs</a:t>
          </a:r>
          <a:endParaRPr lang="en-US" sz="1600" kern="1200" dirty="0"/>
        </a:p>
      </dsp:txBody>
      <dsp:txXfrm>
        <a:off x="13400" y="1722813"/>
        <a:ext cx="2259216" cy="247692"/>
      </dsp:txXfrm>
    </dsp:sp>
    <dsp:sp modelId="{B771F7F5-FBE3-4213-BD80-50CF0C8165BA}">
      <dsp:nvSpPr>
        <dsp:cNvPr id="0" name=""/>
        <dsp:cNvSpPr/>
      </dsp:nvSpPr>
      <dsp:spPr>
        <a:xfrm>
          <a:off x="0" y="1994143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2007543"/>
        <a:ext cx="2259216" cy="247692"/>
      </dsp:txXfrm>
    </dsp:sp>
    <dsp:sp modelId="{5F0F01D7-3509-4162-AC15-BFBCF17E5826}">
      <dsp:nvSpPr>
        <dsp:cNvPr id="0" name=""/>
        <dsp:cNvSpPr/>
      </dsp:nvSpPr>
      <dsp:spPr>
        <a:xfrm>
          <a:off x="0" y="2278873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Other off road</a:t>
          </a:r>
          <a:endParaRPr lang="en-US" sz="1600" kern="1200" dirty="0"/>
        </a:p>
      </dsp:txBody>
      <dsp:txXfrm>
        <a:off x="13400" y="2292273"/>
        <a:ext cx="2259216" cy="247692"/>
      </dsp:txXfrm>
    </dsp:sp>
    <dsp:sp modelId="{C2C88AD8-F17D-47EF-B4F4-D3197D7F1DD9}">
      <dsp:nvSpPr>
        <dsp:cNvPr id="0" name=""/>
        <dsp:cNvSpPr/>
      </dsp:nvSpPr>
      <dsp:spPr>
        <a:xfrm>
          <a:off x="0" y="2563604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2577004"/>
        <a:ext cx="2259216" cy="247692"/>
      </dsp:txXfrm>
    </dsp:sp>
    <dsp:sp modelId="{1AB898C2-5937-442C-A082-8C23C38F5D24}">
      <dsp:nvSpPr>
        <dsp:cNvPr id="0" name=""/>
        <dsp:cNvSpPr/>
      </dsp:nvSpPr>
      <dsp:spPr>
        <a:xfrm>
          <a:off x="0" y="2848334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LDV’s</a:t>
          </a:r>
          <a:endParaRPr lang="en-US" sz="1600" kern="1200" dirty="0"/>
        </a:p>
      </dsp:txBody>
      <dsp:txXfrm>
        <a:off x="13400" y="2861734"/>
        <a:ext cx="2259216" cy="247692"/>
      </dsp:txXfrm>
    </dsp:sp>
    <dsp:sp modelId="{45258D98-DF9F-40AA-81BE-5AF14B47E4C5}">
      <dsp:nvSpPr>
        <dsp:cNvPr id="0" name=""/>
        <dsp:cNvSpPr/>
      </dsp:nvSpPr>
      <dsp:spPr>
        <a:xfrm>
          <a:off x="0" y="3133065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3146465"/>
        <a:ext cx="2259216" cy="247692"/>
      </dsp:txXfrm>
    </dsp:sp>
    <dsp:sp modelId="{EF01BEE7-E4DC-40B1-B4B2-1C720288E21C}">
      <dsp:nvSpPr>
        <dsp:cNvPr id="0" name=""/>
        <dsp:cNvSpPr/>
      </dsp:nvSpPr>
      <dsp:spPr>
        <a:xfrm>
          <a:off x="0" y="3417795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etc</a:t>
          </a:r>
          <a:endParaRPr lang="en-US" sz="1600" kern="1200" dirty="0"/>
        </a:p>
      </dsp:txBody>
      <dsp:txXfrm>
        <a:off x="13400" y="3431195"/>
        <a:ext cx="2259216" cy="247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CCE9E-2D6C-4D29-B11E-663B78D01FB8}">
      <dsp:nvSpPr>
        <dsp:cNvPr id="0" name=""/>
        <dsp:cNvSpPr/>
      </dsp:nvSpPr>
      <dsp:spPr>
        <a:xfrm>
          <a:off x="0" y="1030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MOBILE PLANT</a:t>
          </a:r>
          <a:endParaRPr lang="en-US" sz="1600" kern="1200" dirty="0"/>
        </a:p>
      </dsp:txBody>
      <dsp:txXfrm>
        <a:off x="13400" y="14430"/>
        <a:ext cx="2259216" cy="247692"/>
      </dsp:txXfrm>
    </dsp:sp>
    <dsp:sp modelId="{248D923F-B5B0-46BF-B2EE-88E7552FF07B}">
      <dsp:nvSpPr>
        <dsp:cNvPr id="0" name=""/>
        <dsp:cNvSpPr/>
      </dsp:nvSpPr>
      <dsp:spPr>
        <a:xfrm>
          <a:off x="0" y="285760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299160"/>
        <a:ext cx="2259216" cy="247692"/>
      </dsp:txXfrm>
    </dsp:sp>
    <dsp:sp modelId="{D24187AA-9CF1-4A13-878F-25C47F74E9D5}">
      <dsp:nvSpPr>
        <dsp:cNvPr id="0" name=""/>
        <dsp:cNvSpPr/>
      </dsp:nvSpPr>
      <dsp:spPr>
        <a:xfrm>
          <a:off x="0" y="570491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Loaders</a:t>
          </a:r>
          <a:endParaRPr lang="en-US" sz="1600" kern="1200" dirty="0"/>
        </a:p>
      </dsp:txBody>
      <dsp:txXfrm>
        <a:off x="13400" y="583891"/>
        <a:ext cx="2259216" cy="247692"/>
      </dsp:txXfrm>
    </dsp:sp>
    <dsp:sp modelId="{DBFC9C2E-CA61-4B56-920F-A171515107AB}">
      <dsp:nvSpPr>
        <dsp:cNvPr id="0" name=""/>
        <dsp:cNvSpPr/>
      </dsp:nvSpPr>
      <dsp:spPr>
        <a:xfrm>
          <a:off x="0" y="855221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868621"/>
        <a:ext cx="2259216" cy="247692"/>
      </dsp:txXfrm>
    </dsp:sp>
    <dsp:sp modelId="{3D1E4E7F-0588-490B-B521-4DF340E8FD9D}">
      <dsp:nvSpPr>
        <dsp:cNvPr id="0" name=""/>
        <dsp:cNvSpPr/>
      </dsp:nvSpPr>
      <dsp:spPr>
        <a:xfrm>
          <a:off x="0" y="1139952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Dump trucks</a:t>
          </a:r>
          <a:endParaRPr lang="en-US" sz="1600" kern="1200" dirty="0"/>
        </a:p>
      </dsp:txBody>
      <dsp:txXfrm>
        <a:off x="13400" y="1153352"/>
        <a:ext cx="2259216" cy="247692"/>
      </dsp:txXfrm>
    </dsp:sp>
    <dsp:sp modelId="{92E000FD-5F53-4B82-B7F6-F7F75E14EA20}">
      <dsp:nvSpPr>
        <dsp:cNvPr id="0" name=""/>
        <dsp:cNvSpPr/>
      </dsp:nvSpPr>
      <dsp:spPr>
        <a:xfrm>
          <a:off x="0" y="1424682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1438082"/>
        <a:ext cx="2259216" cy="247692"/>
      </dsp:txXfrm>
    </dsp:sp>
    <dsp:sp modelId="{651845D9-4EB0-4BDE-B757-B34E28D1D7AD}">
      <dsp:nvSpPr>
        <dsp:cNvPr id="0" name=""/>
        <dsp:cNvSpPr/>
      </dsp:nvSpPr>
      <dsp:spPr>
        <a:xfrm>
          <a:off x="0" y="1709413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Drill rigs</a:t>
          </a:r>
          <a:endParaRPr lang="en-US" sz="1600" kern="1200" dirty="0"/>
        </a:p>
      </dsp:txBody>
      <dsp:txXfrm>
        <a:off x="13400" y="1722813"/>
        <a:ext cx="2259216" cy="247692"/>
      </dsp:txXfrm>
    </dsp:sp>
    <dsp:sp modelId="{B771F7F5-FBE3-4213-BD80-50CF0C8165BA}">
      <dsp:nvSpPr>
        <dsp:cNvPr id="0" name=""/>
        <dsp:cNvSpPr/>
      </dsp:nvSpPr>
      <dsp:spPr>
        <a:xfrm>
          <a:off x="0" y="1994143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2007543"/>
        <a:ext cx="2259216" cy="247692"/>
      </dsp:txXfrm>
    </dsp:sp>
    <dsp:sp modelId="{5F0F01D7-3509-4162-AC15-BFBCF17E5826}">
      <dsp:nvSpPr>
        <dsp:cNvPr id="0" name=""/>
        <dsp:cNvSpPr/>
      </dsp:nvSpPr>
      <dsp:spPr>
        <a:xfrm>
          <a:off x="0" y="2278873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Other off road</a:t>
          </a:r>
          <a:endParaRPr lang="en-US" sz="1600" kern="1200" dirty="0"/>
        </a:p>
      </dsp:txBody>
      <dsp:txXfrm>
        <a:off x="13400" y="2292273"/>
        <a:ext cx="2259216" cy="247692"/>
      </dsp:txXfrm>
    </dsp:sp>
    <dsp:sp modelId="{C2C88AD8-F17D-47EF-B4F4-D3197D7F1DD9}">
      <dsp:nvSpPr>
        <dsp:cNvPr id="0" name=""/>
        <dsp:cNvSpPr/>
      </dsp:nvSpPr>
      <dsp:spPr>
        <a:xfrm>
          <a:off x="0" y="2563604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2577004"/>
        <a:ext cx="2259216" cy="247692"/>
      </dsp:txXfrm>
    </dsp:sp>
    <dsp:sp modelId="{1AB898C2-5937-442C-A082-8C23C38F5D24}">
      <dsp:nvSpPr>
        <dsp:cNvPr id="0" name=""/>
        <dsp:cNvSpPr/>
      </dsp:nvSpPr>
      <dsp:spPr>
        <a:xfrm>
          <a:off x="0" y="2848334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LDV’s</a:t>
          </a:r>
          <a:endParaRPr lang="en-US" sz="1600" kern="1200" dirty="0"/>
        </a:p>
      </dsp:txBody>
      <dsp:txXfrm>
        <a:off x="13400" y="2861734"/>
        <a:ext cx="2259216" cy="247692"/>
      </dsp:txXfrm>
    </dsp:sp>
    <dsp:sp modelId="{45258D98-DF9F-40AA-81BE-5AF14B47E4C5}">
      <dsp:nvSpPr>
        <dsp:cNvPr id="0" name=""/>
        <dsp:cNvSpPr/>
      </dsp:nvSpPr>
      <dsp:spPr>
        <a:xfrm>
          <a:off x="0" y="3133065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 dirty="0"/>
        </a:p>
      </dsp:txBody>
      <dsp:txXfrm>
        <a:off x="13400" y="3146465"/>
        <a:ext cx="2259216" cy="247692"/>
      </dsp:txXfrm>
    </dsp:sp>
    <dsp:sp modelId="{EF01BEE7-E4DC-40B1-B4B2-1C720288E21C}">
      <dsp:nvSpPr>
        <dsp:cNvPr id="0" name=""/>
        <dsp:cNvSpPr/>
      </dsp:nvSpPr>
      <dsp:spPr>
        <a:xfrm>
          <a:off x="0" y="3417795"/>
          <a:ext cx="2286016" cy="274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   etc</a:t>
          </a:r>
          <a:endParaRPr lang="en-US" sz="1600" kern="1200" dirty="0"/>
        </a:p>
      </dsp:txBody>
      <dsp:txXfrm>
        <a:off x="13400" y="3431195"/>
        <a:ext cx="2259216" cy="247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grpSp>
      <cdr:nvGrpSpPr>
        <cdr:cNvPr id="2" name="Group 1"/>
        <cdr:cNvGrpSpPr/>
      </cdr:nvGrpSpPr>
      <cdr:grpSpPr>
        <a:xfrm xmlns:a="http://schemas.openxmlformats.org/drawingml/2006/main">
          <a:off x="0" y="0"/>
          <a:ext cx="0" cy="0"/>
          <a:chOff x="0" y="0"/>
          <a:chExt cx="0" cy="0"/>
        </a:xfrm>
      </cdr:grpSpPr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0995" cy="489108"/>
          </a:xfrm>
          <a:prstGeom prst="rect">
            <a:avLst/>
          </a:prstGeom>
        </p:spPr>
        <p:txBody>
          <a:bodyPr vert="horz" lIns="90446" tIns="45223" rIns="90446" bIns="45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5917" y="1"/>
            <a:ext cx="2880995" cy="489108"/>
          </a:xfrm>
          <a:prstGeom prst="rect">
            <a:avLst/>
          </a:prstGeom>
        </p:spPr>
        <p:txBody>
          <a:bodyPr vert="horz" lIns="90446" tIns="45223" rIns="90446" bIns="45223" rtlCol="0"/>
          <a:lstStyle>
            <a:lvl1pPr algn="r">
              <a:defRPr sz="1200"/>
            </a:lvl1pPr>
          </a:lstStyle>
          <a:p>
            <a:fld id="{17A77CA4-5A26-418C-928D-DC38DD8AD0BF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291370"/>
            <a:ext cx="2880995" cy="489108"/>
          </a:xfrm>
          <a:prstGeom prst="rect">
            <a:avLst/>
          </a:prstGeom>
        </p:spPr>
        <p:txBody>
          <a:bodyPr vert="horz" lIns="90446" tIns="45223" rIns="90446" bIns="45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5917" y="9291370"/>
            <a:ext cx="2880995" cy="489108"/>
          </a:xfrm>
          <a:prstGeom prst="rect">
            <a:avLst/>
          </a:prstGeom>
        </p:spPr>
        <p:txBody>
          <a:bodyPr vert="horz" lIns="90446" tIns="45223" rIns="90446" bIns="45223" rtlCol="0" anchor="b"/>
          <a:lstStyle>
            <a:lvl1pPr algn="r">
              <a:defRPr sz="1200"/>
            </a:lvl1pPr>
          </a:lstStyle>
          <a:p>
            <a:fld id="{391D1E21-31E1-4DE2-91BA-D7F45986AA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4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0995" cy="489108"/>
          </a:xfrm>
          <a:prstGeom prst="rect">
            <a:avLst/>
          </a:prstGeom>
        </p:spPr>
        <p:txBody>
          <a:bodyPr vert="horz" lIns="90446" tIns="45223" rIns="90446" bIns="45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5917" y="1"/>
            <a:ext cx="2880995" cy="489108"/>
          </a:xfrm>
          <a:prstGeom prst="rect">
            <a:avLst/>
          </a:prstGeom>
        </p:spPr>
        <p:txBody>
          <a:bodyPr vert="horz" lIns="90446" tIns="45223" rIns="90446" bIns="45223" rtlCol="0"/>
          <a:lstStyle>
            <a:lvl1pPr algn="r">
              <a:defRPr sz="1200"/>
            </a:lvl1pPr>
          </a:lstStyle>
          <a:p>
            <a:fld id="{E59CE0CE-7E16-4FE7-AE57-724E757EAEF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9500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6" tIns="45223" rIns="90446" bIns="45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845" y="4646533"/>
            <a:ext cx="5318760" cy="4401979"/>
          </a:xfrm>
          <a:prstGeom prst="rect">
            <a:avLst/>
          </a:prstGeom>
        </p:spPr>
        <p:txBody>
          <a:bodyPr vert="horz" lIns="90446" tIns="45223" rIns="90446" bIns="452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291370"/>
            <a:ext cx="2880995" cy="489108"/>
          </a:xfrm>
          <a:prstGeom prst="rect">
            <a:avLst/>
          </a:prstGeom>
        </p:spPr>
        <p:txBody>
          <a:bodyPr vert="horz" lIns="90446" tIns="45223" rIns="90446" bIns="45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5917" y="9291370"/>
            <a:ext cx="2880995" cy="489108"/>
          </a:xfrm>
          <a:prstGeom prst="rect">
            <a:avLst/>
          </a:prstGeom>
        </p:spPr>
        <p:txBody>
          <a:bodyPr vert="horz" lIns="90446" tIns="45223" rIns="90446" bIns="45223" rtlCol="0" anchor="b"/>
          <a:lstStyle>
            <a:lvl1pPr algn="r">
              <a:defRPr sz="1200"/>
            </a:lvl1pPr>
          </a:lstStyle>
          <a:p>
            <a:fld id="{75C5ED17-03FB-4DB8-A22A-17A7A5E85B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3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NB remember to have a chair to stand on</a:t>
            </a:r>
          </a:p>
          <a:p>
            <a:endParaRPr lang="en-ZA" dirty="0" smtClean="0"/>
          </a:p>
          <a:p>
            <a:r>
              <a:rPr lang="en-ZA" dirty="0" smtClean="0"/>
              <a:t>Make sure to take the CRITICAL FACTORS BOOK with you </a:t>
            </a:r>
          </a:p>
          <a:p>
            <a:endParaRPr lang="en-ZA" dirty="0" smtClean="0"/>
          </a:p>
          <a:p>
            <a:r>
              <a:rPr lang="en-ZA" dirty="0" smtClean="0"/>
              <a:t>An engineer with a PhD in engineering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948825-9A9A-4688-8701-C76A3B2F35EF}" type="slidenum">
              <a:rPr lang="en-US" sz="1300" smtClean="0"/>
              <a:pPr eaLnBrk="1" hangingPunct="1"/>
              <a:t>11</a:t>
            </a:fld>
            <a:endParaRPr lang="en-US" sz="13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EE44387-ACF7-4C0B-A983-96E5E8CF8D4A}" type="slidenum">
              <a:rPr lang="en-US" sz="1300" smtClean="0"/>
              <a:pPr eaLnBrk="1" hangingPunct="1"/>
              <a:t>12</a:t>
            </a:fld>
            <a:endParaRPr lang="en-US" sz="13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94739DB-772E-4A19-B3C0-E6DC9E9FCC4F}" type="slidenum">
              <a:rPr lang="en-US" sz="1300" smtClean="0"/>
              <a:pPr eaLnBrk="1" hangingPunct="1"/>
              <a:t>13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1F02D9-7E9F-46E7-B59B-B2BEB6432A82}" type="slidenum">
              <a:rPr lang="en-US" sz="1300" smtClean="0"/>
              <a:pPr eaLnBrk="1" hangingPunct="1"/>
              <a:t>14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A3DA55C-8ED8-4522-93F8-66CE3E8D778D}" type="slidenum">
              <a:rPr lang="en-US" sz="1300" smtClean="0"/>
              <a:pPr eaLnBrk="1" hangingPunct="1"/>
              <a:t>15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C1A460-50D6-4CF0-A7B8-7DF188331E71}" type="slidenum">
              <a:rPr lang="en-US" sz="1300" smtClean="0"/>
              <a:pPr eaLnBrk="1" hangingPunct="1"/>
              <a:t>16</a:t>
            </a:fld>
            <a:endParaRPr lang="en-US" sz="13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32520C-8112-4D45-AF90-7C95281B2717}" type="slidenum">
              <a:rPr lang="en-US" sz="1300" smtClean="0"/>
              <a:pPr eaLnBrk="1" hangingPunct="1"/>
              <a:t>17</a:t>
            </a:fld>
            <a:endParaRPr lang="en-US" sz="13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8114D4-CA9D-4D98-BB9B-B74CC4D213DF}" type="slidenum">
              <a:rPr lang="en-US" sz="1300" smtClean="0"/>
              <a:pPr eaLnBrk="1" hangingPunct="1"/>
              <a:t>18</a:t>
            </a:fld>
            <a:endParaRPr lang="en-US" sz="13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45E3BD-6DAA-4D59-8EB1-6349DC88CD26}" type="slidenum">
              <a:rPr lang="en-US" sz="1300" smtClean="0"/>
              <a:pPr eaLnBrk="1" hangingPunct="1"/>
              <a:t>19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FD753A-3089-40AD-AB15-9A34C3A7DC92}" type="slidenum">
              <a:rPr lang="en-US" sz="1300" smtClean="0"/>
              <a:pPr eaLnBrk="1" hangingPunct="1"/>
              <a:t>2</a:t>
            </a:fld>
            <a:endParaRPr lang="en-US" sz="13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FC284DB-5B86-4F36-BF99-859C827EBB5F}" type="slidenum">
              <a:rPr lang="en-US" sz="1300" smtClean="0"/>
              <a:pPr eaLnBrk="1" hangingPunct="1"/>
              <a:t>20</a:t>
            </a:fld>
            <a:endParaRPr lang="en-US" sz="13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C7009A-23C6-4A1E-910F-EF0B52DF9018}" type="slidenum">
              <a:rPr lang="en-US" sz="1300" smtClean="0"/>
              <a:pPr eaLnBrk="1" hangingPunct="1"/>
              <a:t>21</a:t>
            </a:fld>
            <a:endParaRPr lang="en-US" sz="13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A7BA1D-BD93-407F-B30F-D1E6E74EB3C5}" type="slidenum">
              <a:rPr lang="en-US" sz="1300" smtClean="0"/>
              <a:pPr eaLnBrk="1" hangingPunct="1"/>
              <a:t>22</a:t>
            </a:fld>
            <a:endParaRPr lang="en-US" sz="13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B235560-AB8D-4CA1-8E1D-FD6A44C977A4}" type="slidenum">
              <a:rPr lang="en-US" sz="1300" smtClean="0"/>
              <a:pPr eaLnBrk="1" hangingPunct="1"/>
              <a:t>23</a:t>
            </a:fld>
            <a:endParaRPr lang="en-US" sz="13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C009E36-D131-47A6-A71E-4567B3AF6D90}" type="slidenum">
              <a:rPr lang="en-US" sz="1300" smtClean="0"/>
              <a:pPr eaLnBrk="1" hangingPunct="1"/>
              <a:t>24</a:t>
            </a:fld>
            <a:endParaRPr lang="en-US" sz="13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CBFC8F-FC66-4872-B331-74D8B1EFEBA8}" type="slidenum">
              <a:rPr lang="en-US" sz="1300" smtClean="0"/>
              <a:pPr eaLnBrk="1" hangingPunct="1"/>
              <a:t>25</a:t>
            </a:fld>
            <a:endParaRPr lang="en-US" sz="13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45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45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45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8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45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F9648C8-25B1-4F29-965C-06492C1EE51A}" type="slidenum">
              <a:rPr lang="en-US" sz="1300" smtClean="0"/>
              <a:pPr eaLnBrk="1" hangingPunct="1"/>
              <a:t>31</a:t>
            </a:fld>
            <a:endParaRPr lang="en-US" sz="130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45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45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45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C32647-13C2-4531-A7BE-0E0E004EE9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45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C32647-13C2-4531-A7BE-0E0E004EE9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b="1" dirty="0" smtClean="0">
                <a:solidFill>
                  <a:srgbClr val="00B0F0"/>
                </a:solidFill>
              </a:rPr>
              <a:t> You understand the technology well enough to manage it</a:t>
            </a:r>
          </a:p>
          <a:p>
            <a:endParaRPr lang="en-ZA" b="1" dirty="0" smtClean="0">
              <a:solidFill>
                <a:srgbClr val="00B0F0"/>
              </a:solidFill>
            </a:endParaRPr>
          </a:p>
          <a:p>
            <a:r>
              <a:rPr lang="en-ZA" b="1" dirty="0" smtClean="0">
                <a:solidFill>
                  <a:srgbClr val="00B0F0"/>
                </a:solidFill>
              </a:rPr>
              <a:t>VERSUS ABDICATION / DISEMPOWERMENT</a:t>
            </a:r>
          </a:p>
          <a:p>
            <a:endParaRPr lang="en-ZA" b="1" dirty="0" smtClean="0">
              <a:solidFill>
                <a:srgbClr val="00B0F0"/>
              </a:solidFill>
            </a:endParaRPr>
          </a:p>
          <a:p>
            <a:r>
              <a:rPr lang="en-ZA" b="1" dirty="0" smtClean="0">
                <a:solidFill>
                  <a:srgbClr val="00B0F0"/>
                </a:solidFill>
              </a:rPr>
              <a:t>FAST</a:t>
            </a:r>
            <a:endParaRPr lang="en-ZA" dirty="0" smtClean="0"/>
          </a:p>
          <a:p>
            <a:endParaRPr lang="en-ZA" dirty="0" smtClean="0"/>
          </a:p>
          <a:p>
            <a:r>
              <a:rPr lang="en-ZA" dirty="0" smtClean="0"/>
              <a:t>Computers are simply</a:t>
            </a:r>
            <a:r>
              <a:rPr lang="en-ZA" baseline="0" dirty="0" smtClean="0"/>
              <a:t> adding machines or switches that switch left or right – 0 or 1 – on or off – called binary – they just do things very quickly, everything you see is a pattern of 0’s and 1’s – a very fast Abacus – the content is always the same – binary code -- source code is simply instructions for the bricklayer</a:t>
            </a:r>
          </a:p>
          <a:p>
            <a:r>
              <a:rPr lang="en-ZA" baseline="0" dirty="0" err="1" smtClean="0"/>
              <a:t>Wordprocessors</a:t>
            </a:r>
            <a:r>
              <a:rPr lang="en-ZA" baseline="0" dirty="0" smtClean="0"/>
              <a:t> are typewriters -- The typing story – so why do you want to spend thousands of </a:t>
            </a:r>
            <a:r>
              <a:rPr lang="en-ZA" baseline="0" dirty="0" err="1" smtClean="0"/>
              <a:t>Rands</a:t>
            </a:r>
            <a:r>
              <a:rPr lang="en-ZA" baseline="0" dirty="0" smtClean="0"/>
              <a:t> upgrading your typewriter every few years? -- Databases are filing cabinets or warehouses -- General ledgers are large books that book keepers write in – networks are postal systems – large frame pictures cost a lot and take up lots of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b="1" dirty="0" smtClean="0">
                <a:solidFill>
                  <a:srgbClr val="00B0F0"/>
                </a:solidFill>
              </a:rPr>
              <a:t> You understand the technology well enough to manage it</a:t>
            </a:r>
          </a:p>
          <a:p>
            <a:endParaRPr lang="en-ZA" b="1" dirty="0" smtClean="0">
              <a:solidFill>
                <a:srgbClr val="00B0F0"/>
              </a:solidFill>
            </a:endParaRPr>
          </a:p>
          <a:p>
            <a:r>
              <a:rPr lang="en-ZA" b="1" dirty="0" smtClean="0">
                <a:solidFill>
                  <a:srgbClr val="00B0F0"/>
                </a:solidFill>
              </a:rPr>
              <a:t>VERSUS ABDICATION / DISEMPOWERMENT</a:t>
            </a:r>
          </a:p>
          <a:p>
            <a:endParaRPr lang="en-ZA" b="1" dirty="0" smtClean="0">
              <a:solidFill>
                <a:srgbClr val="00B0F0"/>
              </a:solidFill>
            </a:endParaRPr>
          </a:p>
          <a:p>
            <a:r>
              <a:rPr lang="en-ZA" b="1" dirty="0" smtClean="0">
                <a:solidFill>
                  <a:srgbClr val="00B0F0"/>
                </a:solidFill>
              </a:rPr>
              <a:t>FAST</a:t>
            </a:r>
            <a:endParaRPr lang="en-ZA" dirty="0" smtClean="0"/>
          </a:p>
          <a:p>
            <a:endParaRPr lang="en-ZA" dirty="0" smtClean="0"/>
          </a:p>
          <a:p>
            <a:r>
              <a:rPr lang="en-ZA" dirty="0" smtClean="0"/>
              <a:t>Computers are simply</a:t>
            </a:r>
            <a:r>
              <a:rPr lang="en-ZA" baseline="0" dirty="0" smtClean="0"/>
              <a:t> adding machines or switches that switch left or right – 0 or 1 – on or off – called binary – they just do things very quickly, everything you see is a pattern of 0’s and 1’s – a very fast Abacus – the content is always the same – binary code -- source code is simply instructions for the bricklayer</a:t>
            </a:r>
          </a:p>
          <a:p>
            <a:r>
              <a:rPr lang="en-ZA" baseline="0" dirty="0" err="1" smtClean="0"/>
              <a:t>Wordprocessors</a:t>
            </a:r>
            <a:r>
              <a:rPr lang="en-ZA" baseline="0" dirty="0" smtClean="0"/>
              <a:t> are typewriters -- The typing story – so why do you want to spend thousands of </a:t>
            </a:r>
            <a:r>
              <a:rPr lang="en-ZA" baseline="0" dirty="0" err="1" smtClean="0"/>
              <a:t>Rands</a:t>
            </a:r>
            <a:r>
              <a:rPr lang="en-ZA" baseline="0" dirty="0" smtClean="0"/>
              <a:t> upgrading your typewriter every few years? -- Databases are filing cabinets or warehouses -- General ledgers are large books that book keepers write in – networks are postal systems – large frame pictures cost a lot and take up lots of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2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ZA" b="1" smtClean="0">
                <a:solidFill>
                  <a:srgbClr val="00B0F0"/>
                </a:solidFill>
              </a:rPr>
              <a:t> You understand the technology well enough to manage it</a:t>
            </a:r>
          </a:p>
          <a:p>
            <a:endParaRPr lang="en-ZA" b="1" smtClean="0">
              <a:solidFill>
                <a:srgbClr val="00B0F0"/>
              </a:solidFill>
            </a:endParaRPr>
          </a:p>
          <a:p>
            <a:r>
              <a:rPr lang="en-ZA" b="1" smtClean="0">
                <a:solidFill>
                  <a:srgbClr val="00B0F0"/>
                </a:solidFill>
              </a:rPr>
              <a:t>VERSUS ABDICATION / DISEMPOWERMENT</a:t>
            </a:r>
          </a:p>
          <a:p>
            <a:endParaRPr lang="en-ZA" b="1" smtClean="0">
              <a:solidFill>
                <a:srgbClr val="00B0F0"/>
              </a:solidFill>
            </a:endParaRPr>
          </a:p>
          <a:p>
            <a:r>
              <a:rPr lang="en-ZA" b="1" smtClean="0">
                <a:solidFill>
                  <a:srgbClr val="00B0F0"/>
                </a:solidFill>
              </a:rPr>
              <a:t>FAST</a:t>
            </a:r>
            <a:endParaRPr lang="en-ZA" smtClean="0"/>
          </a:p>
          <a:p>
            <a:endParaRPr lang="en-ZA" smtClean="0"/>
          </a:p>
          <a:p>
            <a:r>
              <a:rPr lang="en-ZA" smtClean="0"/>
              <a:t>Computers are simply adding machines or switches that switch left or right – 0 or 1 – on or off – called binary – they just do things very quickly, everything you see is a pattern of 0’s and 1’s – a very fast Abacus – the content is always the same – binary code -- source code is simply instructions for the bricklayer</a:t>
            </a:r>
          </a:p>
          <a:p>
            <a:r>
              <a:rPr lang="en-ZA" smtClean="0"/>
              <a:t>Wordprocessors are typewriters -- The typing story – so why do you want to spend thousands of Rands upgrading your typewriter every few years? -- Databases are filing cabinets or warehouses -- General ledgers are large books that book keepers write in – networks are postal systems – large frame pictures cost a lot and take up lots of space</a:t>
            </a: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6BF5F92-0A61-42E4-AD94-E76EBFFBE491}" type="slidenum">
              <a:rPr lang="en-US" sz="1300" smtClean="0"/>
              <a:pPr eaLnBrk="1" hangingPunct="1"/>
              <a:t>40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C32647-13C2-4531-A7BE-0E0E004EE9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C32647-13C2-4531-A7BE-0E0E004EE9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C32647-13C2-4531-A7BE-0E0E004EE9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C32647-13C2-4531-A7BE-0E0E004EE9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 NB People</a:t>
            </a:r>
          </a:p>
          <a:p>
            <a:endParaRPr lang="en-ZA" dirty="0" smtClean="0"/>
          </a:p>
          <a:p>
            <a:r>
              <a:rPr lang="en-ZA" dirty="0" smtClean="0"/>
              <a:t>KEEP IT SHORT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A gun is neither</a:t>
            </a:r>
            <a:r>
              <a:rPr lang="en-ZA" baseline="0" dirty="0" smtClean="0"/>
              <a:t> good nor bad</a:t>
            </a:r>
          </a:p>
          <a:p>
            <a:r>
              <a:rPr lang="en-ZA" baseline="0" dirty="0" smtClean="0"/>
              <a:t>If it is held by a person you regard as good and pointed at a person you regard as bad the gun is good</a:t>
            </a:r>
          </a:p>
          <a:p>
            <a:r>
              <a:rPr lang="en-ZA" baseline="0" dirty="0" smtClean="0"/>
              <a:t>BUT if it is pointed at YOU it is always BAD!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9D96DB-9BE0-4CBB-8655-DD2D101E4A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9D96DB-9BE0-4CBB-8655-DD2D101E4A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D7EF45-DCE8-4FA0-B727-EB6B9D24D50E}" type="slidenum">
              <a:rPr lang="en-US" sz="1300" smtClean="0"/>
              <a:pPr eaLnBrk="1" hangingPunct="1"/>
              <a:t>5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9D96DB-9BE0-4CBB-8655-DD2D101E4A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842388-4E62-44BA-A298-B4B08B4FBD1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E61A44-2B33-485E-B896-2287B21D322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2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2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2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2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84D1B1D-1661-4E47-93E2-E9DFCFF70A78}" type="slidenum">
              <a:rPr lang="en-US" sz="1300" smtClean="0"/>
              <a:pPr eaLnBrk="1" hangingPunct="1"/>
              <a:t>6</a:t>
            </a:fld>
            <a:endParaRPr lang="en-US" sz="13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2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C32647-13C2-4531-A7BE-0E0E004EE9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C32647-13C2-4531-A7BE-0E0E004EE9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5662C46-5275-452C-BD27-E6C6DB3DA481}" type="slidenum">
              <a:rPr lang="en-US" sz="1300" smtClean="0"/>
              <a:pPr eaLnBrk="1" hangingPunct="1"/>
              <a:t>7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3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35DF64-DE4A-40B9-A9A9-0C7F712444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6CFEB6-C560-483C-89CD-D7014D518542}" type="slidenum">
              <a:rPr lang="en-US" sz="1300" smtClean="0"/>
              <a:pPr eaLnBrk="1" hangingPunct="1"/>
              <a:t>78</a:t>
            </a:fld>
            <a:endParaRPr lang="en-US" sz="130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C787688-4AEA-4B19-8EAE-A77D78B646D0}" type="slidenum">
              <a:rPr lang="en-US" sz="1300" smtClean="0"/>
              <a:pPr eaLnBrk="1" hangingPunct="1"/>
              <a:t>79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2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133880-1F71-453E-892D-06C9C328A1DB}" type="slidenum">
              <a:rPr lang="en-US" sz="1300" smtClean="0"/>
              <a:pPr eaLnBrk="1" hangingPunct="1"/>
              <a:t>80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1350C7-4B31-4620-A55A-212CFD404DBB}" type="slidenum">
              <a:rPr lang="en-US" sz="1300" smtClean="0"/>
              <a:pPr eaLnBrk="1" hangingPunct="1"/>
              <a:t>81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00049D-A8C9-44F7-BFED-1711EF7F0902}" type="slidenum">
              <a:rPr lang="en-US" sz="1300" smtClean="0"/>
              <a:pPr eaLnBrk="1" hangingPunct="1"/>
              <a:t>82</a:t>
            </a:fld>
            <a:endParaRPr lang="en-US" sz="13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ZA" smtClean="0"/>
              <a:t> </a:t>
            </a:r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5D5FF8-D3A0-4B36-9672-795D93139240}" type="slidenum">
              <a:rPr lang="en-US" sz="1300" smtClean="0"/>
              <a:pPr eaLnBrk="1" hangingPunct="1"/>
              <a:t>83</a:t>
            </a:fld>
            <a:endParaRPr lang="en-US" sz="1300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2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2E1FD-0495-4CEC-9417-0AF5BB47E6DA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5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8.png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9.emf"/><Relationship Id="rId4" Type="http://schemas.openxmlformats.org/officeDocument/2006/relationships/oleObject" Target="../embeddings/Microsoft_Excel_97-2003_Worksheet1.xls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4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81.xml"/><Relationship Id="rId9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za.linkedin.com/in/DrJamesARobertsonERPDoctor" TargetMode="External"/><Relationship Id="rId4" Type="http://schemas.openxmlformats.org/officeDocument/2006/relationships/hyperlink" Target="mailto:James@JamesARobertson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319108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57628"/>
            <a:ext cx="4572000" cy="30165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596" y="4071942"/>
            <a:ext cx="3857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Strategic Engineered Precision Taxonomies™ and </a:t>
            </a:r>
            <a:r>
              <a:rPr lang="en-US" b="1" i="1" dirty="0">
                <a:solidFill>
                  <a:schemeClr val="tx2"/>
                </a:solidFill>
              </a:rPr>
              <a:t>C</a:t>
            </a:r>
            <a:r>
              <a:rPr lang="en-US" b="1" i="1" dirty="0" smtClean="0">
                <a:solidFill>
                  <a:schemeClr val="tx2"/>
                </a:solidFill>
              </a:rPr>
              <a:t>onfiguration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5572140"/>
            <a:ext cx="37862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tx2"/>
                </a:solidFill>
                <a:latin typeface="Verdana" pitchFamily="34" charset="0"/>
              </a:rPr>
              <a:t>Dr James Robertson PrEng</a:t>
            </a:r>
          </a:p>
          <a:p>
            <a:endParaRPr lang="en-ZA" sz="1600" b="1" dirty="0" smtClean="0">
              <a:solidFill>
                <a:schemeClr val="tx2"/>
              </a:solidFill>
              <a:latin typeface="Verdana" pitchFamily="34" charset="0"/>
            </a:endParaRPr>
          </a:p>
          <a:p>
            <a:r>
              <a:rPr lang="en-ZA" sz="1400" b="1" dirty="0" smtClean="0">
                <a:solidFill>
                  <a:schemeClr val="tx2"/>
                </a:solidFill>
              </a:rPr>
              <a:t>Copyright 2004 through 2011</a:t>
            </a:r>
            <a:endParaRPr lang="en-ZA" sz="1400" b="1" dirty="0">
              <a:solidFill>
                <a:schemeClr val="tx2"/>
              </a:solidFill>
              <a:latin typeface="Verdana" pitchFamily="34" charset="0"/>
            </a:endParaRPr>
          </a:p>
          <a:p>
            <a:r>
              <a:rPr lang="en-ZA" sz="1400" b="1" dirty="0" smtClean="0">
                <a:solidFill>
                  <a:schemeClr val="tx2"/>
                </a:solidFill>
                <a:latin typeface="Verdana" pitchFamily="34" charset="0"/>
              </a:rPr>
              <a:t>James@JamesARobertson.com</a:t>
            </a:r>
            <a:endParaRPr lang="en-US" sz="1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1472" y="285728"/>
            <a:ext cx="700092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James A Robertson</a:t>
            </a:r>
            <a:r>
              <a:rPr kumimoji="0" lang="en-ZA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Associates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baseline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Effective Strategic Business Solutions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68" y="2928934"/>
            <a:ext cx="457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>
                <a:solidFill>
                  <a:srgbClr val="002060"/>
                </a:solidFill>
                <a:latin typeface="Verdana" pitchFamily="34" charset="0"/>
              </a:rPr>
              <a:t>6. The Missing Link –</a:t>
            </a:r>
          </a:p>
          <a:p>
            <a:pPr algn="ctr"/>
            <a:r>
              <a:rPr lang="en-ZA" sz="2400" b="1" dirty="0" smtClean="0">
                <a:solidFill>
                  <a:srgbClr val="002060"/>
                </a:solidFill>
                <a:latin typeface="Verdana" pitchFamily="34" charset="0"/>
              </a:rPr>
              <a:t>Strategic Engineered Precision Configuration™</a:t>
            </a:r>
            <a:endParaRPr lang="en-US" sz="24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14348" y="1714488"/>
            <a:ext cx="807249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Why your ERP is NOT delivering and how to FIX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2000" b="1" i="1" dirty="0">
              <a:solidFill>
                <a:srgbClr val="002060"/>
              </a:solidFill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(The Critical Factors in ERP Investment</a:t>
            </a:r>
            <a:r>
              <a:rPr kumimoji="0" lang="en-ZA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Success)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571612"/>
            <a:ext cx="9001156" cy="4525963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150C8E"/>
                </a:solidFill>
              </a:rPr>
              <a:t>“</a:t>
            </a:r>
            <a:r>
              <a:rPr lang="en-US" sz="1600" i="1" dirty="0" smtClean="0">
                <a:solidFill>
                  <a:srgbClr val="150C8E"/>
                </a:solidFill>
              </a:rPr>
              <a:t>Enterprise Resource Planning</a:t>
            </a:r>
            <a:r>
              <a:rPr lang="en-US" sz="1600" dirty="0" smtClean="0">
                <a:solidFill>
                  <a:srgbClr val="150C8E"/>
                </a:solidFill>
              </a:rPr>
              <a:t>” = </a:t>
            </a:r>
            <a:r>
              <a:rPr lang="en-US" sz="1600" dirty="0" err="1" smtClean="0">
                <a:solidFill>
                  <a:srgbClr val="150C8E"/>
                </a:solidFill>
              </a:rPr>
              <a:t>ERP</a:t>
            </a:r>
            <a:r>
              <a:rPr lang="en-US" sz="1600" dirty="0" smtClean="0">
                <a:solidFill>
                  <a:srgbClr val="150C8E"/>
                </a:solidFill>
              </a:rPr>
              <a:t> Systems</a:t>
            </a:r>
          </a:p>
          <a:p>
            <a:r>
              <a:rPr lang="en-US" sz="1600" dirty="0" smtClean="0">
                <a:solidFill>
                  <a:srgbClr val="150C8E"/>
                </a:solidFill>
              </a:rPr>
              <a:t>             ? or ?</a:t>
            </a:r>
          </a:p>
          <a:p>
            <a:r>
              <a:rPr lang="en-US" sz="1600" dirty="0" smtClean="0">
                <a:solidFill>
                  <a:srgbClr val="150C8E"/>
                </a:solidFill>
              </a:rPr>
              <a:t>"</a:t>
            </a:r>
            <a:r>
              <a:rPr lang="en-US" sz="1600" i="1" dirty="0" smtClean="0">
                <a:solidFill>
                  <a:srgbClr val="150C8E"/>
                </a:solidFill>
              </a:rPr>
              <a:t>Integrated Business Information Systems”</a:t>
            </a:r>
            <a:r>
              <a:rPr lang="en-US" sz="1600" dirty="0" smtClean="0">
                <a:solidFill>
                  <a:srgbClr val="150C8E"/>
                </a:solidFill>
              </a:rPr>
              <a:t> = IBIS</a:t>
            </a:r>
          </a:p>
          <a:p>
            <a:endParaRPr lang="en-US" sz="1600" dirty="0" smtClean="0">
              <a:solidFill>
                <a:srgbClr val="150C8E"/>
              </a:solidFill>
            </a:endParaRPr>
          </a:p>
          <a:p>
            <a:r>
              <a:rPr lang="en-US" sz="1600" dirty="0" smtClean="0">
                <a:solidFill>
                  <a:srgbClr val="150C8E"/>
                </a:solidFill>
              </a:rPr>
              <a:t>= all the information “repositories”</a:t>
            </a:r>
          </a:p>
          <a:p>
            <a:r>
              <a:rPr lang="en-US" sz="1600" dirty="0" smtClean="0">
                <a:solidFill>
                  <a:srgbClr val="150C8E"/>
                </a:solidFill>
              </a:rPr>
              <a:t>	= databases</a:t>
            </a:r>
          </a:p>
          <a:p>
            <a:r>
              <a:rPr lang="en-US" sz="1600" dirty="0" smtClean="0">
                <a:solidFill>
                  <a:srgbClr val="150C8E"/>
                </a:solidFill>
              </a:rPr>
              <a:t>		= tables</a:t>
            </a:r>
          </a:p>
          <a:p>
            <a:r>
              <a:rPr lang="en-US" sz="1600" dirty="0" smtClean="0">
                <a:solidFill>
                  <a:srgbClr val="150C8E"/>
                </a:solidFill>
              </a:rPr>
              <a:t>			= lists</a:t>
            </a:r>
          </a:p>
          <a:p>
            <a:r>
              <a:rPr lang="en-US" sz="1600" dirty="0" smtClean="0">
                <a:solidFill>
                  <a:srgbClr val="150C8E"/>
                </a:solidFill>
              </a:rPr>
              <a:t>				= filing drawers / folders</a:t>
            </a:r>
          </a:p>
          <a:p>
            <a:endParaRPr lang="en-US" sz="1600" dirty="0" smtClean="0">
              <a:solidFill>
                <a:srgbClr val="150C8E"/>
              </a:solidFill>
            </a:endParaRPr>
          </a:p>
          <a:p>
            <a:r>
              <a:rPr lang="en-US" sz="1600" dirty="0" smtClean="0">
                <a:solidFill>
                  <a:srgbClr val="150C8E"/>
                </a:solidFill>
              </a:rPr>
              <a:t>    real world items that require description and management</a:t>
            </a:r>
          </a:p>
          <a:p>
            <a:r>
              <a:rPr lang="en-US" sz="1600" dirty="0" smtClean="0">
                <a:solidFill>
                  <a:srgbClr val="150C8E"/>
                </a:solidFill>
              </a:rPr>
              <a:t>					</a:t>
            </a:r>
          </a:p>
          <a:p>
            <a:r>
              <a:rPr lang="en-US" sz="1600" dirty="0" smtClean="0">
                <a:solidFill>
                  <a:srgbClr val="150C8E"/>
                </a:solidFill>
              </a:rPr>
              <a:t>+ the numerical computations, workflow and other activities that are executed with the numbers (and text) stored in these repositories</a:t>
            </a:r>
          </a:p>
          <a:p>
            <a:endParaRPr lang="en-US" sz="1600" dirty="0" smtClean="0">
              <a:solidFill>
                <a:srgbClr val="150C8E"/>
              </a:solidFill>
            </a:endParaRPr>
          </a:p>
          <a:p>
            <a:r>
              <a:rPr lang="en-US" sz="1600" dirty="0" smtClean="0">
                <a:solidFill>
                  <a:srgbClr val="150C8E"/>
                </a:solidFill>
              </a:rPr>
              <a:t>ALL of which can be done by human beings -- including making a mess!</a:t>
            </a:r>
          </a:p>
          <a:p>
            <a:r>
              <a:rPr lang="en-US" sz="1600" dirty="0" smtClean="0">
                <a:solidFill>
                  <a:srgbClr val="150C8E"/>
                </a:solidFill>
              </a:rPr>
              <a:t>					</a:t>
            </a:r>
            <a:endParaRPr lang="en-US" sz="1600" dirty="0">
              <a:solidFill>
                <a:srgbClr val="150C8E"/>
              </a:solidFill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What is an </a:t>
            </a:r>
            <a:r>
              <a:rPr lang="en-ZA" sz="2400" b="1" dirty="0" err="1" smtClean="0">
                <a:solidFill>
                  <a:schemeClr val="tx2"/>
                </a:solidFill>
                <a:latin typeface="Verdana" pitchFamily="34" charset="0"/>
              </a:rPr>
              <a:t>ERP</a:t>
            </a:r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500174"/>
            <a:ext cx="500034" cy="5357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iling Cabinet iStock_000005945303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1428737"/>
            <a:ext cx="2643174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3789040"/>
            <a:ext cx="720080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9728-8BA3-4EBB-AE7F-F7F96887AA50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6696744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t" anchorCtr="0">
            <a:normAutofit fontScale="90000"/>
          </a:bodyPr>
          <a:lstStyle/>
          <a:p>
            <a:pPr algn="l"/>
            <a:r>
              <a:rPr lang="en-ZA" sz="2400" b="1" dirty="0">
                <a:solidFill>
                  <a:schemeClr val="tx2"/>
                </a:solidFill>
                <a:latin typeface="Verdana" pitchFamily="34" charset="0"/>
              </a:rPr>
              <a:t>IBIS = Integrated Business Information System</a:t>
            </a:r>
            <a:endParaRPr lang="en-GB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61058"/>
            <a:ext cx="8610600" cy="5340350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1600" dirty="0">
                <a:solidFill>
                  <a:srgbClr val="150C8E"/>
                </a:solidFill>
              </a:rPr>
              <a:t>But there really is NO SUCH THING as an ERP system (Enterprise Resource Planning)</a:t>
            </a:r>
          </a:p>
          <a:p>
            <a:r>
              <a:rPr lang="en-GB" sz="1600" dirty="0">
                <a:solidFill>
                  <a:srgbClr val="150C8E"/>
                </a:solidFill>
              </a:rPr>
              <a:t>Many organizations do their resource planning in industry specific software, frequently NOT from the ERP vendor</a:t>
            </a:r>
          </a:p>
          <a:p>
            <a:r>
              <a:rPr lang="en-GB" sz="1600" dirty="0">
                <a:solidFill>
                  <a:srgbClr val="150C8E"/>
                </a:solidFill>
              </a:rPr>
              <a:t>And configure badly = “sloppy configuration”</a:t>
            </a:r>
          </a:p>
          <a:p>
            <a:r>
              <a:rPr lang="en-GB" sz="1600" dirty="0">
                <a:solidFill>
                  <a:srgbClr val="150C8E"/>
                </a:solidFill>
              </a:rPr>
              <a:t>And therefore are unable to integrate properly</a:t>
            </a:r>
          </a:p>
          <a:p>
            <a:r>
              <a:rPr lang="en-GB" sz="1600" dirty="0">
                <a:solidFill>
                  <a:srgbClr val="150C8E"/>
                </a:solidFill>
              </a:rPr>
              <a:t>So HAVE to customize to compensate</a:t>
            </a:r>
          </a:p>
          <a:p>
            <a:r>
              <a:rPr lang="en-GB" sz="1600" dirty="0">
                <a:solidFill>
                  <a:srgbClr val="150C8E"/>
                </a:solidFill>
              </a:rPr>
              <a:t>And still need </a:t>
            </a:r>
            <a:r>
              <a:rPr lang="en-GB" sz="1600" dirty="0" err="1">
                <a:solidFill>
                  <a:srgbClr val="150C8E"/>
                </a:solidFill>
              </a:rPr>
              <a:t>spreadsheets</a:t>
            </a:r>
            <a:r>
              <a:rPr lang="en-GB" sz="1600" dirty="0">
                <a:solidFill>
                  <a:srgbClr val="150C8E"/>
                </a:solidFill>
              </a:rPr>
              <a:t> – Excel is the  most widely used software development tool in the world because we LIE about it</a:t>
            </a:r>
          </a:p>
          <a:p>
            <a:r>
              <a:rPr lang="en-GB" sz="1600" dirty="0">
                <a:solidFill>
                  <a:srgbClr val="150C8E"/>
                </a:solidFill>
              </a:rPr>
              <a:t>Data warehouses are a necessity NOT a luxury, you SHOULD have one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28888" y="5805488"/>
            <a:ext cx="4392612" cy="9366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>
                <a:latin typeface="Arial" pitchFamily="34" charset="0"/>
                <a:sym typeface="Wingdings" pitchFamily="2" charset="2"/>
              </a:rPr>
              <a:t>So what do we have?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>
                <a:latin typeface="Arial" pitchFamily="34" charset="0"/>
                <a:sym typeface="Wingdings" pitchFamily="2" charset="2"/>
              </a:rPr>
              <a:t>IBIS = ERP Plus</a:t>
            </a:r>
          </a:p>
        </p:txBody>
      </p:sp>
    </p:spTree>
    <p:extLst>
      <p:ext uri="{BB962C8B-B14F-4D97-AF65-F5344CB8AC3E}">
        <p14:creationId xmlns:p14="http://schemas.microsoft.com/office/powerpoint/2010/main" val="143922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777875" y="1519238"/>
            <a:ext cx="3892550" cy="4745037"/>
          </a:xfrm>
          <a:custGeom>
            <a:avLst/>
            <a:gdLst>
              <a:gd name="connsiteX0" fmla="*/ 630194 w 3892378"/>
              <a:gd name="connsiteY0" fmla="*/ 0 h 4744995"/>
              <a:gd name="connsiteX1" fmla="*/ 1767016 w 3892378"/>
              <a:gd name="connsiteY1" fmla="*/ 0 h 4744995"/>
              <a:gd name="connsiteX2" fmla="*/ 2458994 w 3892378"/>
              <a:gd name="connsiteY2" fmla="*/ 234778 h 4744995"/>
              <a:gd name="connsiteX3" fmla="*/ 2594919 w 3892378"/>
              <a:gd name="connsiteY3" fmla="*/ 593124 h 4744995"/>
              <a:gd name="connsiteX4" fmla="*/ 3212756 w 3892378"/>
              <a:gd name="connsiteY4" fmla="*/ 1124465 h 4744995"/>
              <a:gd name="connsiteX5" fmla="*/ 3842951 w 3892378"/>
              <a:gd name="connsiteY5" fmla="*/ 1322173 h 4744995"/>
              <a:gd name="connsiteX6" fmla="*/ 3892378 w 3892378"/>
              <a:gd name="connsiteY6" fmla="*/ 1940011 h 4744995"/>
              <a:gd name="connsiteX7" fmla="*/ 3744097 w 3892378"/>
              <a:gd name="connsiteY7" fmla="*/ 2458995 h 4744995"/>
              <a:gd name="connsiteX8" fmla="*/ 3299254 w 3892378"/>
              <a:gd name="connsiteY8" fmla="*/ 3052119 h 4744995"/>
              <a:gd name="connsiteX9" fmla="*/ 2718486 w 3892378"/>
              <a:gd name="connsiteY9" fmla="*/ 3744097 h 4744995"/>
              <a:gd name="connsiteX10" fmla="*/ 2656702 w 3892378"/>
              <a:gd name="connsiteY10" fmla="*/ 4485503 h 4744995"/>
              <a:gd name="connsiteX11" fmla="*/ 2125362 w 3892378"/>
              <a:gd name="connsiteY11" fmla="*/ 4744995 h 4744995"/>
              <a:gd name="connsiteX12" fmla="*/ 1260389 w 3892378"/>
              <a:gd name="connsiteY12" fmla="*/ 4744995 h 4744995"/>
              <a:gd name="connsiteX13" fmla="*/ 420129 w 3892378"/>
              <a:gd name="connsiteY13" fmla="*/ 4522573 h 4744995"/>
              <a:gd name="connsiteX14" fmla="*/ 123567 w 3892378"/>
              <a:gd name="connsiteY14" fmla="*/ 3756454 h 4744995"/>
              <a:gd name="connsiteX15" fmla="*/ 0 w 3892378"/>
              <a:gd name="connsiteY15" fmla="*/ 2384854 h 4744995"/>
              <a:gd name="connsiteX16" fmla="*/ 61783 w 3892378"/>
              <a:gd name="connsiteY16" fmla="*/ 1433384 h 4744995"/>
              <a:gd name="connsiteX17" fmla="*/ 284205 w 3892378"/>
              <a:gd name="connsiteY17" fmla="*/ 531341 h 4744995"/>
              <a:gd name="connsiteX18" fmla="*/ 630194 w 3892378"/>
              <a:gd name="connsiteY18" fmla="*/ 0 h 474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2378" h="4744995">
                <a:moveTo>
                  <a:pt x="630194" y="0"/>
                </a:moveTo>
                <a:lnTo>
                  <a:pt x="1767016" y="0"/>
                </a:lnTo>
                <a:lnTo>
                  <a:pt x="2458994" y="234778"/>
                </a:lnTo>
                <a:lnTo>
                  <a:pt x="2594919" y="593124"/>
                </a:lnTo>
                <a:lnTo>
                  <a:pt x="3212756" y="1124465"/>
                </a:lnTo>
                <a:lnTo>
                  <a:pt x="3842951" y="1322173"/>
                </a:lnTo>
                <a:lnTo>
                  <a:pt x="3892378" y="1940011"/>
                </a:lnTo>
                <a:lnTo>
                  <a:pt x="3744097" y="2458995"/>
                </a:lnTo>
                <a:lnTo>
                  <a:pt x="3299254" y="3052119"/>
                </a:lnTo>
                <a:lnTo>
                  <a:pt x="2718486" y="3744097"/>
                </a:lnTo>
                <a:lnTo>
                  <a:pt x="2656702" y="4485503"/>
                </a:lnTo>
                <a:lnTo>
                  <a:pt x="2125362" y="4744995"/>
                </a:lnTo>
                <a:lnTo>
                  <a:pt x="1260389" y="4744995"/>
                </a:lnTo>
                <a:lnTo>
                  <a:pt x="420129" y="4522573"/>
                </a:lnTo>
                <a:lnTo>
                  <a:pt x="123567" y="3756454"/>
                </a:lnTo>
                <a:lnTo>
                  <a:pt x="0" y="2384854"/>
                </a:lnTo>
                <a:lnTo>
                  <a:pt x="61783" y="1433384"/>
                </a:lnTo>
                <a:lnTo>
                  <a:pt x="284205" y="531341"/>
                </a:lnTo>
                <a:lnTo>
                  <a:pt x="630194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EA092C-B5A1-47E5-A42D-6AD1C271DE3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6106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en-ZA" sz="2400" b="1" dirty="0">
                <a:solidFill>
                  <a:schemeClr val="tx2"/>
                </a:solidFill>
                <a:latin typeface="Verdana" pitchFamily="34" charset="0"/>
              </a:rPr>
              <a:t>IBIS – what every company REALLY has </a:t>
            </a:r>
            <a:r>
              <a:rPr lang="en-ZA" sz="2400" b="1" dirty="0">
                <a:solidFill>
                  <a:schemeClr val="tx2"/>
                </a:solidFill>
                <a:latin typeface="Verdana" pitchFamily="34" charset="0"/>
                <a:sym typeface="Wingdings" pitchFamily="2" charset="2"/>
              </a:rPr>
              <a:t></a:t>
            </a:r>
            <a:endParaRPr lang="en-GB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967163" y="2817813"/>
            <a:ext cx="2581275" cy="3409950"/>
          </a:xfrm>
          <a:custGeom>
            <a:avLst/>
            <a:gdLst>
              <a:gd name="connsiteX0" fmla="*/ 642551 w 2582562"/>
              <a:gd name="connsiteY0" fmla="*/ 0 h 3410464"/>
              <a:gd name="connsiteX1" fmla="*/ 1989438 w 2582562"/>
              <a:gd name="connsiteY1" fmla="*/ 197708 h 3410464"/>
              <a:gd name="connsiteX2" fmla="*/ 2409567 w 2582562"/>
              <a:gd name="connsiteY2" fmla="*/ 815545 h 3410464"/>
              <a:gd name="connsiteX3" fmla="*/ 2582562 w 2582562"/>
              <a:gd name="connsiteY3" fmla="*/ 1729945 h 3410464"/>
              <a:gd name="connsiteX4" fmla="*/ 2434281 w 2582562"/>
              <a:gd name="connsiteY4" fmla="*/ 2545491 h 3410464"/>
              <a:gd name="connsiteX5" fmla="*/ 2063578 w 2582562"/>
              <a:gd name="connsiteY5" fmla="*/ 3225113 h 3410464"/>
              <a:gd name="connsiteX6" fmla="*/ 1186249 w 2582562"/>
              <a:gd name="connsiteY6" fmla="*/ 3410464 h 3410464"/>
              <a:gd name="connsiteX7" fmla="*/ 370703 w 2582562"/>
              <a:gd name="connsiteY7" fmla="*/ 3175686 h 3410464"/>
              <a:gd name="connsiteX8" fmla="*/ 148281 w 2582562"/>
              <a:gd name="connsiteY8" fmla="*/ 2570205 h 3410464"/>
              <a:gd name="connsiteX9" fmla="*/ 0 w 2582562"/>
              <a:gd name="connsiteY9" fmla="*/ 1890583 h 3410464"/>
              <a:gd name="connsiteX10" fmla="*/ 308919 w 2582562"/>
              <a:gd name="connsiteY10" fmla="*/ 1544594 h 3410464"/>
              <a:gd name="connsiteX11" fmla="*/ 543697 w 2582562"/>
              <a:gd name="connsiteY11" fmla="*/ 1186248 h 3410464"/>
              <a:gd name="connsiteX12" fmla="*/ 704335 w 2582562"/>
              <a:gd name="connsiteY12" fmla="*/ 630194 h 3410464"/>
              <a:gd name="connsiteX13" fmla="*/ 642551 w 2582562"/>
              <a:gd name="connsiteY13" fmla="*/ 0 h 341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82562" h="3410464">
                <a:moveTo>
                  <a:pt x="642551" y="0"/>
                </a:moveTo>
                <a:lnTo>
                  <a:pt x="1989438" y="197708"/>
                </a:lnTo>
                <a:lnTo>
                  <a:pt x="2409567" y="815545"/>
                </a:lnTo>
                <a:lnTo>
                  <a:pt x="2582562" y="1729945"/>
                </a:lnTo>
                <a:lnTo>
                  <a:pt x="2434281" y="2545491"/>
                </a:lnTo>
                <a:lnTo>
                  <a:pt x="2063578" y="3225113"/>
                </a:lnTo>
                <a:lnTo>
                  <a:pt x="1186249" y="3410464"/>
                </a:lnTo>
                <a:lnTo>
                  <a:pt x="370703" y="3175686"/>
                </a:lnTo>
                <a:lnTo>
                  <a:pt x="148281" y="2570205"/>
                </a:lnTo>
                <a:lnTo>
                  <a:pt x="0" y="1890583"/>
                </a:lnTo>
                <a:lnTo>
                  <a:pt x="308919" y="1544594"/>
                </a:lnTo>
                <a:lnTo>
                  <a:pt x="543697" y="1186248"/>
                </a:lnTo>
                <a:lnTo>
                  <a:pt x="704335" y="630194"/>
                </a:lnTo>
                <a:lnTo>
                  <a:pt x="642551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435350" y="5238750"/>
            <a:ext cx="901700" cy="766763"/>
          </a:xfrm>
          <a:custGeom>
            <a:avLst/>
            <a:gdLst>
              <a:gd name="connsiteX0" fmla="*/ 37071 w 902044"/>
              <a:gd name="connsiteY0" fmla="*/ 0 h 766119"/>
              <a:gd name="connsiteX1" fmla="*/ 0 w 902044"/>
              <a:gd name="connsiteY1" fmla="*/ 753762 h 766119"/>
              <a:gd name="connsiteX2" fmla="*/ 902044 w 902044"/>
              <a:gd name="connsiteY2" fmla="*/ 766119 h 766119"/>
              <a:gd name="connsiteX3" fmla="*/ 630195 w 902044"/>
              <a:gd name="connsiteY3" fmla="*/ 49427 h 766119"/>
              <a:gd name="connsiteX4" fmla="*/ 86498 w 902044"/>
              <a:gd name="connsiteY4" fmla="*/ 37070 h 766119"/>
              <a:gd name="connsiteX5" fmla="*/ 37071 w 902044"/>
              <a:gd name="connsiteY5" fmla="*/ 0 h 76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044" h="766119">
                <a:moveTo>
                  <a:pt x="37071" y="0"/>
                </a:moveTo>
                <a:lnTo>
                  <a:pt x="0" y="753762"/>
                </a:lnTo>
                <a:lnTo>
                  <a:pt x="902044" y="766119"/>
                </a:lnTo>
                <a:lnTo>
                  <a:pt x="630195" y="49427"/>
                </a:lnTo>
                <a:lnTo>
                  <a:pt x="86498" y="37070"/>
                </a:lnTo>
                <a:lnTo>
                  <a:pt x="37071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446213" y="2520950"/>
            <a:ext cx="457200" cy="444500"/>
          </a:xfrm>
          <a:custGeom>
            <a:avLst/>
            <a:gdLst>
              <a:gd name="connsiteX0" fmla="*/ 111210 w 457200"/>
              <a:gd name="connsiteY0" fmla="*/ 86498 h 444844"/>
              <a:gd name="connsiteX1" fmla="*/ 0 w 457200"/>
              <a:gd name="connsiteY1" fmla="*/ 296563 h 444844"/>
              <a:gd name="connsiteX2" fmla="*/ 74140 w 457200"/>
              <a:gd name="connsiteY2" fmla="*/ 383060 h 444844"/>
              <a:gd name="connsiteX3" fmla="*/ 321275 w 457200"/>
              <a:gd name="connsiteY3" fmla="*/ 444844 h 444844"/>
              <a:gd name="connsiteX4" fmla="*/ 457200 w 457200"/>
              <a:gd name="connsiteY4" fmla="*/ 210065 h 444844"/>
              <a:gd name="connsiteX5" fmla="*/ 185351 w 457200"/>
              <a:gd name="connsiteY5" fmla="*/ 197708 h 444844"/>
              <a:gd name="connsiteX6" fmla="*/ 148281 w 457200"/>
              <a:gd name="connsiteY6" fmla="*/ 0 h 444844"/>
              <a:gd name="connsiteX7" fmla="*/ 86497 w 457200"/>
              <a:gd name="connsiteY7" fmla="*/ 148281 h 444844"/>
              <a:gd name="connsiteX8" fmla="*/ 86497 w 457200"/>
              <a:gd name="connsiteY8" fmla="*/ 172995 h 444844"/>
              <a:gd name="connsiteX9" fmla="*/ 12356 w 457200"/>
              <a:gd name="connsiteY9" fmla="*/ 284206 h 44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200" h="444844">
                <a:moveTo>
                  <a:pt x="111210" y="86498"/>
                </a:moveTo>
                <a:lnTo>
                  <a:pt x="0" y="296563"/>
                </a:lnTo>
                <a:lnTo>
                  <a:pt x="74140" y="383060"/>
                </a:lnTo>
                <a:lnTo>
                  <a:pt x="321275" y="444844"/>
                </a:lnTo>
                <a:lnTo>
                  <a:pt x="457200" y="210065"/>
                </a:lnTo>
                <a:lnTo>
                  <a:pt x="185351" y="197708"/>
                </a:lnTo>
                <a:lnTo>
                  <a:pt x="148281" y="0"/>
                </a:lnTo>
                <a:lnTo>
                  <a:pt x="86497" y="148281"/>
                </a:lnTo>
                <a:lnTo>
                  <a:pt x="86497" y="172995"/>
                </a:lnTo>
                <a:lnTo>
                  <a:pt x="12356" y="28420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58900" y="1012825"/>
            <a:ext cx="6388100" cy="1014413"/>
          </a:xfrm>
          <a:custGeom>
            <a:avLst/>
            <a:gdLst>
              <a:gd name="connsiteX0" fmla="*/ 0 w 6388443"/>
              <a:gd name="connsiteY0" fmla="*/ 24714 h 1013254"/>
              <a:gd name="connsiteX1" fmla="*/ 12357 w 6388443"/>
              <a:gd name="connsiteY1" fmla="*/ 420130 h 1013254"/>
              <a:gd name="connsiteX2" fmla="*/ 1173892 w 6388443"/>
              <a:gd name="connsiteY2" fmla="*/ 407773 h 1013254"/>
              <a:gd name="connsiteX3" fmla="*/ 2730843 w 6388443"/>
              <a:gd name="connsiteY3" fmla="*/ 815546 h 1013254"/>
              <a:gd name="connsiteX4" fmla="*/ 4399006 w 6388443"/>
              <a:gd name="connsiteY4" fmla="*/ 976184 h 1013254"/>
              <a:gd name="connsiteX5" fmla="*/ 5795319 w 6388443"/>
              <a:gd name="connsiteY5" fmla="*/ 1013254 h 1013254"/>
              <a:gd name="connsiteX6" fmla="*/ 6388443 w 6388443"/>
              <a:gd name="connsiteY6" fmla="*/ 840260 h 1013254"/>
              <a:gd name="connsiteX7" fmla="*/ 6252519 w 6388443"/>
              <a:gd name="connsiteY7" fmla="*/ 185351 h 1013254"/>
              <a:gd name="connsiteX8" fmla="*/ 6116595 w 6388443"/>
              <a:gd name="connsiteY8" fmla="*/ 0 h 1013254"/>
              <a:gd name="connsiteX9" fmla="*/ 0 w 6388443"/>
              <a:gd name="connsiteY9" fmla="*/ 24714 h 101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8443" h="1013254">
                <a:moveTo>
                  <a:pt x="0" y="24714"/>
                </a:moveTo>
                <a:lnTo>
                  <a:pt x="12357" y="420130"/>
                </a:lnTo>
                <a:lnTo>
                  <a:pt x="1173892" y="407773"/>
                </a:lnTo>
                <a:lnTo>
                  <a:pt x="2730843" y="815546"/>
                </a:lnTo>
                <a:lnTo>
                  <a:pt x="4399006" y="976184"/>
                </a:lnTo>
                <a:lnTo>
                  <a:pt x="5795319" y="1013254"/>
                </a:lnTo>
                <a:lnTo>
                  <a:pt x="6388443" y="840260"/>
                </a:lnTo>
                <a:lnTo>
                  <a:pt x="6252519" y="185351"/>
                </a:lnTo>
                <a:lnTo>
                  <a:pt x="6116595" y="0"/>
                </a:lnTo>
                <a:lnTo>
                  <a:pt x="0" y="24714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286125" y="1754188"/>
            <a:ext cx="1804988" cy="890587"/>
          </a:xfrm>
          <a:custGeom>
            <a:avLst/>
            <a:gdLst>
              <a:gd name="connsiteX0" fmla="*/ 0 w 1804087"/>
              <a:gd name="connsiteY0" fmla="*/ 0 h 889687"/>
              <a:gd name="connsiteX1" fmla="*/ 827903 w 1804087"/>
              <a:gd name="connsiteY1" fmla="*/ 172995 h 889687"/>
              <a:gd name="connsiteX2" fmla="*/ 926757 w 1804087"/>
              <a:gd name="connsiteY2" fmla="*/ 518984 h 889687"/>
              <a:gd name="connsiteX3" fmla="*/ 1260389 w 1804087"/>
              <a:gd name="connsiteY3" fmla="*/ 593125 h 889687"/>
              <a:gd name="connsiteX4" fmla="*/ 1519881 w 1804087"/>
              <a:gd name="connsiteY4" fmla="*/ 370703 h 889687"/>
              <a:gd name="connsiteX5" fmla="*/ 1804087 w 1804087"/>
              <a:gd name="connsiteY5" fmla="*/ 395417 h 889687"/>
              <a:gd name="connsiteX6" fmla="*/ 1791730 w 1804087"/>
              <a:gd name="connsiteY6" fmla="*/ 593125 h 889687"/>
              <a:gd name="connsiteX7" fmla="*/ 1569308 w 1804087"/>
              <a:gd name="connsiteY7" fmla="*/ 729049 h 889687"/>
              <a:gd name="connsiteX8" fmla="*/ 1037968 w 1804087"/>
              <a:gd name="connsiteY8" fmla="*/ 790833 h 889687"/>
              <a:gd name="connsiteX9" fmla="*/ 790833 w 1804087"/>
              <a:gd name="connsiteY9" fmla="*/ 827903 h 889687"/>
              <a:gd name="connsiteX10" fmla="*/ 704335 w 1804087"/>
              <a:gd name="connsiteY10" fmla="*/ 889687 h 889687"/>
              <a:gd name="connsiteX11" fmla="*/ 407773 w 1804087"/>
              <a:gd name="connsiteY11" fmla="*/ 593125 h 889687"/>
              <a:gd name="connsiteX12" fmla="*/ 395417 w 1804087"/>
              <a:gd name="connsiteY12" fmla="*/ 259492 h 889687"/>
              <a:gd name="connsiteX13" fmla="*/ 0 w 1804087"/>
              <a:gd name="connsiteY13" fmla="*/ 0 h 88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4087" h="889687">
                <a:moveTo>
                  <a:pt x="0" y="0"/>
                </a:moveTo>
                <a:lnTo>
                  <a:pt x="827903" y="172995"/>
                </a:lnTo>
                <a:lnTo>
                  <a:pt x="926757" y="518984"/>
                </a:lnTo>
                <a:lnTo>
                  <a:pt x="1260389" y="593125"/>
                </a:lnTo>
                <a:lnTo>
                  <a:pt x="1519881" y="370703"/>
                </a:lnTo>
                <a:lnTo>
                  <a:pt x="1804087" y="395417"/>
                </a:lnTo>
                <a:lnTo>
                  <a:pt x="1791730" y="593125"/>
                </a:lnTo>
                <a:lnTo>
                  <a:pt x="1569308" y="729049"/>
                </a:lnTo>
                <a:lnTo>
                  <a:pt x="1037968" y="790833"/>
                </a:lnTo>
                <a:lnTo>
                  <a:pt x="790833" y="827903"/>
                </a:lnTo>
                <a:lnTo>
                  <a:pt x="704335" y="889687"/>
                </a:lnTo>
                <a:lnTo>
                  <a:pt x="407773" y="593125"/>
                </a:lnTo>
                <a:lnTo>
                  <a:pt x="395417" y="25949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287963" y="1989138"/>
            <a:ext cx="1471612" cy="1025525"/>
          </a:xfrm>
          <a:custGeom>
            <a:avLst/>
            <a:gdLst>
              <a:gd name="connsiteX0" fmla="*/ 160638 w 1470454"/>
              <a:gd name="connsiteY0" fmla="*/ 333632 h 1025611"/>
              <a:gd name="connsiteX1" fmla="*/ 0 w 1470454"/>
              <a:gd name="connsiteY1" fmla="*/ 667265 h 1025611"/>
              <a:gd name="connsiteX2" fmla="*/ 247135 w 1470454"/>
              <a:gd name="connsiteY2" fmla="*/ 988540 h 1025611"/>
              <a:gd name="connsiteX3" fmla="*/ 704335 w 1470454"/>
              <a:gd name="connsiteY3" fmla="*/ 1025611 h 1025611"/>
              <a:gd name="connsiteX4" fmla="*/ 1458097 w 1470454"/>
              <a:gd name="connsiteY4" fmla="*/ 766119 h 1025611"/>
              <a:gd name="connsiteX5" fmla="*/ 1470454 w 1470454"/>
              <a:gd name="connsiteY5" fmla="*/ 222421 h 1025611"/>
              <a:gd name="connsiteX6" fmla="*/ 1075038 w 1470454"/>
              <a:gd name="connsiteY6" fmla="*/ 37070 h 1025611"/>
              <a:gd name="connsiteX7" fmla="*/ 593124 w 1470454"/>
              <a:gd name="connsiteY7" fmla="*/ 0 h 1025611"/>
              <a:gd name="connsiteX8" fmla="*/ 160638 w 1470454"/>
              <a:gd name="connsiteY8" fmla="*/ 333632 h 102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0454" h="1025611">
                <a:moveTo>
                  <a:pt x="160638" y="333632"/>
                </a:moveTo>
                <a:lnTo>
                  <a:pt x="0" y="667265"/>
                </a:lnTo>
                <a:lnTo>
                  <a:pt x="247135" y="988540"/>
                </a:lnTo>
                <a:lnTo>
                  <a:pt x="704335" y="1025611"/>
                </a:lnTo>
                <a:lnTo>
                  <a:pt x="1458097" y="766119"/>
                </a:lnTo>
                <a:lnTo>
                  <a:pt x="1470454" y="222421"/>
                </a:lnTo>
                <a:lnTo>
                  <a:pt x="1075038" y="37070"/>
                </a:lnTo>
                <a:lnTo>
                  <a:pt x="593124" y="0"/>
                </a:lnTo>
                <a:lnTo>
                  <a:pt x="160638" y="333632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038350" y="5969000"/>
            <a:ext cx="4003675" cy="728663"/>
          </a:xfrm>
          <a:custGeom>
            <a:avLst/>
            <a:gdLst>
              <a:gd name="connsiteX0" fmla="*/ 0 w 4003589"/>
              <a:gd name="connsiteY0" fmla="*/ 296562 h 729048"/>
              <a:gd name="connsiteX1" fmla="*/ 111211 w 4003589"/>
              <a:gd name="connsiteY1" fmla="*/ 679621 h 729048"/>
              <a:gd name="connsiteX2" fmla="*/ 1643449 w 4003589"/>
              <a:gd name="connsiteY2" fmla="*/ 704335 h 729048"/>
              <a:gd name="connsiteX3" fmla="*/ 1902940 w 4003589"/>
              <a:gd name="connsiteY3" fmla="*/ 210064 h 729048"/>
              <a:gd name="connsiteX4" fmla="*/ 2421924 w 4003589"/>
              <a:gd name="connsiteY4" fmla="*/ 333632 h 729048"/>
              <a:gd name="connsiteX5" fmla="*/ 2656703 w 4003589"/>
              <a:gd name="connsiteY5" fmla="*/ 691978 h 729048"/>
              <a:gd name="connsiteX6" fmla="*/ 3793524 w 4003589"/>
              <a:gd name="connsiteY6" fmla="*/ 729048 h 729048"/>
              <a:gd name="connsiteX7" fmla="*/ 4003589 w 4003589"/>
              <a:gd name="connsiteY7" fmla="*/ 61783 h 729048"/>
              <a:gd name="connsiteX8" fmla="*/ 3175686 w 4003589"/>
              <a:gd name="connsiteY8" fmla="*/ 383059 h 729048"/>
              <a:gd name="connsiteX9" fmla="*/ 2607276 w 4003589"/>
              <a:gd name="connsiteY9" fmla="*/ 135924 h 729048"/>
              <a:gd name="connsiteX10" fmla="*/ 2248930 w 4003589"/>
              <a:gd name="connsiteY10" fmla="*/ 0 h 729048"/>
              <a:gd name="connsiteX11" fmla="*/ 1915297 w 4003589"/>
              <a:gd name="connsiteY11" fmla="*/ 12356 h 729048"/>
              <a:gd name="connsiteX12" fmla="*/ 1680519 w 4003589"/>
              <a:gd name="connsiteY12" fmla="*/ 222421 h 729048"/>
              <a:gd name="connsiteX13" fmla="*/ 1099751 w 4003589"/>
              <a:gd name="connsiteY13" fmla="*/ 197708 h 729048"/>
              <a:gd name="connsiteX14" fmla="*/ 926757 w 4003589"/>
              <a:gd name="connsiteY14" fmla="*/ 518983 h 729048"/>
              <a:gd name="connsiteX15" fmla="*/ 531340 w 4003589"/>
              <a:gd name="connsiteY15" fmla="*/ 271848 h 729048"/>
              <a:gd name="connsiteX16" fmla="*/ 0 w 4003589"/>
              <a:gd name="connsiteY16" fmla="*/ 296562 h 72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03589" h="729048">
                <a:moveTo>
                  <a:pt x="0" y="296562"/>
                </a:moveTo>
                <a:lnTo>
                  <a:pt x="111211" y="679621"/>
                </a:lnTo>
                <a:lnTo>
                  <a:pt x="1643449" y="704335"/>
                </a:lnTo>
                <a:lnTo>
                  <a:pt x="1902940" y="210064"/>
                </a:lnTo>
                <a:lnTo>
                  <a:pt x="2421924" y="333632"/>
                </a:lnTo>
                <a:lnTo>
                  <a:pt x="2656703" y="691978"/>
                </a:lnTo>
                <a:lnTo>
                  <a:pt x="3793524" y="729048"/>
                </a:lnTo>
                <a:lnTo>
                  <a:pt x="4003589" y="61783"/>
                </a:lnTo>
                <a:lnTo>
                  <a:pt x="3175686" y="383059"/>
                </a:lnTo>
                <a:lnTo>
                  <a:pt x="2607276" y="135924"/>
                </a:lnTo>
                <a:lnTo>
                  <a:pt x="2248930" y="0"/>
                </a:lnTo>
                <a:lnTo>
                  <a:pt x="1915297" y="12356"/>
                </a:lnTo>
                <a:lnTo>
                  <a:pt x="1680519" y="222421"/>
                </a:lnTo>
                <a:lnTo>
                  <a:pt x="1099751" y="197708"/>
                </a:lnTo>
                <a:lnTo>
                  <a:pt x="926757" y="518983"/>
                </a:lnTo>
                <a:lnTo>
                  <a:pt x="531340" y="271848"/>
                </a:lnTo>
                <a:lnTo>
                  <a:pt x="0" y="296562"/>
                </a:lnTo>
                <a:close/>
              </a:path>
            </a:pathLst>
          </a:custGeom>
          <a:solidFill>
            <a:srgbClr val="32BF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524625" y="2916238"/>
            <a:ext cx="1025525" cy="1408112"/>
          </a:xfrm>
          <a:custGeom>
            <a:avLst/>
            <a:gdLst>
              <a:gd name="connsiteX0" fmla="*/ 296562 w 1025610"/>
              <a:gd name="connsiteY0" fmla="*/ 0 h 1408670"/>
              <a:gd name="connsiteX1" fmla="*/ 0 w 1025610"/>
              <a:gd name="connsiteY1" fmla="*/ 345989 h 1408670"/>
              <a:gd name="connsiteX2" fmla="*/ 24713 w 1025610"/>
              <a:gd name="connsiteY2" fmla="*/ 1112108 h 1408670"/>
              <a:gd name="connsiteX3" fmla="*/ 494270 w 1025610"/>
              <a:gd name="connsiteY3" fmla="*/ 1396313 h 1408670"/>
              <a:gd name="connsiteX4" fmla="*/ 1025610 w 1025610"/>
              <a:gd name="connsiteY4" fmla="*/ 1408670 h 1408670"/>
              <a:gd name="connsiteX5" fmla="*/ 1025610 w 1025610"/>
              <a:gd name="connsiteY5" fmla="*/ 160637 h 1408670"/>
              <a:gd name="connsiteX6" fmla="*/ 296562 w 1025610"/>
              <a:gd name="connsiteY6" fmla="*/ 0 h 14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610" h="1408670">
                <a:moveTo>
                  <a:pt x="296562" y="0"/>
                </a:moveTo>
                <a:lnTo>
                  <a:pt x="0" y="345989"/>
                </a:lnTo>
                <a:lnTo>
                  <a:pt x="24713" y="1112108"/>
                </a:lnTo>
                <a:lnTo>
                  <a:pt x="494270" y="1396313"/>
                </a:lnTo>
                <a:lnTo>
                  <a:pt x="1025610" y="1408670"/>
                </a:lnTo>
                <a:lnTo>
                  <a:pt x="1025610" y="160637"/>
                </a:lnTo>
                <a:lnTo>
                  <a:pt x="296562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77" name="TextBox 15"/>
          <p:cNvSpPr txBox="1">
            <a:spLocks noChangeArrowheads="1"/>
          </p:cNvSpPr>
          <p:nvPr/>
        </p:nvSpPr>
        <p:spPr bwMode="auto">
          <a:xfrm>
            <a:off x="6875463" y="4868863"/>
            <a:ext cx="792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Etc, etc, etc</a:t>
            </a:r>
          </a:p>
        </p:txBody>
      </p:sp>
      <p:sp>
        <p:nvSpPr>
          <p:cNvPr id="17" name="Freeform 16"/>
          <p:cNvSpPr/>
          <p:nvPr/>
        </p:nvSpPr>
        <p:spPr>
          <a:xfrm>
            <a:off x="3497263" y="3014663"/>
            <a:ext cx="839787" cy="790575"/>
          </a:xfrm>
          <a:custGeom>
            <a:avLst/>
            <a:gdLst>
              <a:gd name="connsiteX0" fmla="*/ 123568 w 840260"/>
              <a:gd name="connsiteY0" fmla="*/ 197708 h 790832"/>
              <a:gd name="connsiteX1" fmla="*/ 0 w 840260"/>
              <a:gd name="connsiteY1" fmla="*/ 457200 h 790832"/>
              <a:gd name="connsiteX2" fmla="*/ 210065 w 840260"/>
              <a:gd name="connsiteY2" fmla="*/ 691978 h 790832"/>
              <a:gd name="connsiteX3" fmla="*/ 407773 w 840260"/>
              <a:gd name="connsiteY3" fmla="*/ 790832 h 790832"/>
              <a:gd name="connsiteX4" fmla="*/ 654908 w 840260"/>
              <a:gd name="connsiteY4" fmla="*/ 642551 h 790832"/>
              <a:gd name="connsiteX5" fmla="*/ 840260 w 840260"/>
              <a:gd name="connsiteY5" fmla="*/ 259492 h 790832"/>
              <a:gd name="connsiteX6" fmla="*/ 593124 w 840260"/>
              <a:gd name="connsiteY6" fmla="*/ 420129 h 790832"/>
              <a:gd name="connsiteX7" fmla="*/ 321276 w 840260"/>
              <a:gd name="connsiteY7" fmla="*/ 494270 h 790832"/>
              <a:gd name="connsiteX8" fmla="*/ 185352 w 840260"/>
              <a:gd name="connsiteY8" fmla="*/ 333632 h 790832"/>
              <a:gd name="connsiteX9" fmla="*/ 321276 w 840260"/>
              <a:gd name="connsiteY9" fmla="*/ 0 h 790832"/>
              <a:gd name="connsiteX10" fmla="*/ 123568 w 840260"/>
              <a:gd name="connsiteY10" fmla="*/ 197708 h 79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0260" h="790832">
                <a:moveTo>
                  <a:pt x="123568" y="197708"/>
                </a:moveTo>
                <a:lnTo>
                  <a:pt x="0" y="457200"/>
                </a:lnTo>
                <a:lnTo>
                  <a:pt x="210065" y="691978"/>
                </a:lnTo>
                <a:lnTo>
                  <a:pt x="407773" y="790832"/>
                </a:lnTo>
                <a:lnTo>
                  <a:pt x="654908" y="642551"/>
                </a:lnTo>
                <a:lnTo>
                  <a:pt x="840260" y="259492"/>
                </a:lnTo>
                <a:lnTo>
                  <a:pt x="593124" y="420129"/>
                </a:lnTo>
                <a:lnTo>
                  <a:pt x="321276" y="494270"/>
                </a:lnTo>
                <a:lnTo>
                  <a:pt x="185352" y="333632"/>
                </a:lnTo>
                <a:lnTo>
                  <a:pt x="321276" y="0"/>
                </a:lnTo>
                <a:lnTo>
                  <a:pt x="123568" y="19770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79" name="TextBox 19"/>
          <p:cNvSpPr txBox="1">
            <a:spLocks noChangeArrowheads="1"/>
          </p:cNvSpPr>
          <p:nvPr/>
        </p:nvSpPr>
        <p:spPr bwMode="auto">
          <a:xfrm>
            <a:off x="-36513" y="5375275"/>
            <a:ext cx="1116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Custom-ization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57213" y="2852738"/>
            <a:ext cx="1117600" cy="26162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30238" y="3459163"/>
            <a:ext cx="3187700" cy="199072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6" name="TextBox 29"/>
          <p:cNvSpPr txBox="1">
            <a:spLocks noChangeArrowheads="1"/>
          </p:cNvSpPr>
          <p:nvPr/>
        </p:nvSpPr>
        <p:spPr bwMode="auto">
          <a:xfrm>
            <a:off x="6156325" y="6081713"/>
            <a:ext cx="280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In-house custom development</a:t>
            </a:r>
          </a:p>
        </p:txBody>
      </p:sp>
      <p:cxnSp>
        <p:nvCxnSpPr>
          <p:cNvPr id="4096" name="Straight Arrow Connector 4095"/>
          <p:cNvCxnSpPr>
            <a:stCxn id="37906" idx="1"/>
          </p:cNvCxnSpPr>
          <p:nvPr/>
        </p:nvCxnSpPr>
        <p:spPr>
          <a:xfrm flipH="1" flipV="1">
            <a:off x="5867400" y="6405563"/>
            <a:ext cx="288925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4286250" y="2273300"/>
            <a:ext cx="1941513" cy="413226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5" name="TextBox 18"/>
          <p:cNvSpPr txBox="1">
            <a:spLocks noChangeArrowheads="1"/>
          </p:cNvSpPr>
          <p:nvPr/>
        </p:nvSpPr>
        <p:spPr bwMode="auto">
          <a:xfrm>
            <a:off x="4670425" y="4149725"/>
            <a:ext cx="1485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Industry specific package</a:t>
            </a:r>
          </a:p>
        </p:txBody>
      </p:sp>
      <p:sp>
        <p:nvSpPr>
          <p:cNvPr id="36886" name="TextBox 17"/>
          <p:cNvSpPr txBox="1">
            <a:spLocks noChangeArrowheads="1"/>
          </p:cNvSpPr>
          <p:nvPr/>
        </p:nvSpPr>
        <p:spPr bwMode="auto">
          <a:xfrm>
            <a:off x="1116013" y="3459163"/>
            <a:ext cx="23193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Brandname ERP = FRED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3886200" y="5622925"/>
            <a:ext cx="2333625" cy="74136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8" name="TextBox 4102"/>
          <p:cNvSpPr txBox="1">
            <a:spLocks noChangeArrowheads="1"/>
          </p:cNvSpPr>
          <p:nvPr/>
        </p:nvSpPr>
        <p:spPr bwMode="auto">
          <a:xfrm>
            <a:off x="7037388" y="2200275"/>
            <a:ext cx="192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Spreadsheets</a:t>
            </a:r>
          </a:p>
        </p:txBody>
      </p:sp>
      <p:cxnSp>
        <p:nvCxnSpPr>
          <p:cNvPr id="4105" name="Straight Arrow Connector 4104"/>
          <p:cNvCxnSpPr>
            <a:stCxn id="36888" idx="1"/>
          </p:cNvCxnSpPr>
          <p:nvPr/>
        </p:nvCxnSpPr>
        <p:spPr>
          <a:xfrm flipH="1">
            <a:off x="6372225" y="2384425"/>
            <a:ext cx="665163" cy="117475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6888" idx="1"/>
          </p:cNvCxnSpPr>
          <p:nvPr/>
        </p:nvCxnSpPr>
        <p:spPr>
          <a:xfrm>
            <a:off x="7037388" y="2384425"/>
            <a:ext cx="127000" cy="1074738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91" name="TextBox 4107"/>
          <p:cNvSpPr txBox="1">
            <a:spLocks noChangeArrowheads="1"/>
          </p:cNvSpPr>
          <p:nvPr/>
        </p:nvSpPr>
        <p:spPr bwMode="auto">
          <a:xfrm>
            <a:off x="3435350" y="1196975"/>
            <a:ext cx="3089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Data warehouse and BI</a:t>
            </a:r>
          </a:p>
        </p:txBody>
      </p:sp>
    </p:spTree>
    <p:extLst>
      <p:ext uri="{BB962C8B-B14F-4D97-AF65-F5344CB8AC3E}">
        <p14:creationId xmlns:p14="http://schemas.microsoft.com/office/powerpoint/2010/main" val="9476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7" grpId="0"/>
      <p:bldP spid="36879" grpId="0"/>
      <p:bldP spid="36885" grpId="0"/>
      <p:bldP spid="36886" grpId="0"/>
      <p:bldP spid="36888" grpId="0"/>
      <p:bldP spid="368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en-ZA" sz="2400" b="1" dirty="0">
                <a:solidFill>
                  <a:schemeClr val="tx2"/>
                </a:solidFill>
                <a:latin typeface="Verdana" pitchFamily="34" charset="0"/>
              </a:rPr>
              <a:t>Strategy </a:t>
            </a:r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defined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714500" y="2298402"/>
            <a:ext cx="6929438" cy="37861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0965" name="Straight Connector 6"/>
          <p:cNvCxnSpPr>
            <a:cxnSpLocks noChangeShapeType="1"/>
            <a:stCxn id="15363" idx="0"/>
            <a:endCxn id="15363" idx="2"/>
          </p:cNvCxnSpPr>
          <p:nvPr/>
        </p:nvCxnSpPr>
        <p:spPr bwMode="auto">
          <a:xfrm rot="16200000" flipH="1">
            <a:off x="3285331" y="4191496"/>
            <a:ext cx="378777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298402"/>
            <a:ext cx="3429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67" name="Straight Connector 8"/>
          <p:cNvCxnSpPr>
            <a:cxnSpLocks noChangeShapeType="1"/>
            <a:stCxn id="15363" idx="1"/>
            <a:endCxn id="15363" idx="3"/>
          </p:cNvCxnSpPr>
          <p:nvPr/>
        </p:nvCxnSpPr>
        <p:spPr bwMode="auto">
          <a:xfrm rot="10800000" flipH="1">
            <a:off x="1714500" y="4192289"/>
            <a:ext cx="6929438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8" name="TextBox 10"/>
          <p:cNvSpPr txBox="1">
            <a:spLocks noChangeArrowheads="1"/>
          </p:cNvSpPr>
          <p:nvPr/>
        </p:nvSpPr>
        <p:spPr bwMode="auto">
          <a:xfrm>
            <a:off x="6858000" y="2298402"/>
            <a:ext cx="164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/>
              <a:t>Thrive</a:t>
            </a:r>
          </a:p>
        </p:txBody>
      </p:sp>
      <p:sp>
        <p:nvSpPr>
          <p:cNvPr id="40969" name="TextBox 11"/>
          <p:cNvSpPr txBox="1">
            <a:spLocks noChangeArrowheads="1"/>
          </p:cNvSpPr>
          <p:nvPr/>
        </p:nvSpPr>
        <p:spPr bwMode="auto">
          <a:xfrm>
            <a:off x="1643063" y="6227464"/>
            <a:ext cx="6643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Strategy – Doing the right things </a:t>
            </a:r>
            <a:r>
              <a:rPr lang="en-US">
                <a:sym typeface="Wingdings" pitchFamily="2" charset="2"/>
              </a:rPr>
              <a:t></a:t>
            </a:r>
            <a:endParaRPr lang="en-US"/>
          </a:p>
        </p:txBody>
      </p:sp>
      <p:pic>
        <p:nvPicPr>
          <p:cNvPr id="409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227214"/>
            <a:ext cx="3429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Box 16"/>
          <p:cNvSpPr txBox="1">
            <a:spLocks noChangeArrowheads="1"/>
          </p:cNvSpPr>
          <p:nvPr/>
        </p:nvSpPr>
        <p:spPr bwMode="auto">
          <a:xfrm rot="-5400000">
            <a:off x="-1922462" y="2586508"/>
            <a:ext cx="6643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Tactics – Doing things right </a:t>
            </a:r>
            <a:r>
              <a:rPr lang="en-US" dirty="0">
                <a:sym typeface="Wingdings" pitchFamily="2" charset="2"/>
              </a:rPr>
              <a:t></a:t>
            </a:r>
            <a:endParaRPr lang="en-US" dirty="0"/>
          </a:p>
        </p:txBody>
      </p:sp>
      <p:sp>
        <p:nvSpPr>
          <p:cNvPr id="40972" name="TextBox 18"/>
          <p:cNvSpPr txBox="1">
            <a:spLocks noChangeArrowheads="1"/>
          </p:cNvSpPr>
          <p:nvPr/>
        </p:nvSpPr>
        <p:spPr bwMode="auto">
          <a:xfrm>
            <a:off x="7215188" y="5727402"/>
            <a:ext cx="128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>
                <a:solidFill>
                  <a:schemeClr val="bg1"/>
                </a:solidFill>
              </a:rPr>
              <a:t>Survive</a:t>
            </a:r>
          </a:p>
        </p:txBody>
      </p:sp>
      <p:pic>
        <p:nvPicPr>
          <p:cNvPr id="409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208164"/>
            <a:ext cx="34290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TextBox 13"/>
          <p:cNvSpPr txBox="1">
            <a:spLocks noChangeArrowheads="1"/>
          </p:cNvSpPr>
          <p:nvPr/>
        </p:nvSpPr>
        <p:spPr bwMode="auto">
          <a:xfrm>
            <a:off x="1714500" y="5714702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Die slowly</a:t>
            </a:r>
          </a:p>
        </p:txBody>
      </p:sp>
      <p:pic>
        <p:nvPicPr>
          <p:cNvPr id="409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98402"/>
            <a:ext cx="3429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6" name="TextBox 15"/>
          <p:cNvSpPr txBox="1">
            <a:spLocks noChangeArrowheads="1"/>
          </p:cNvSpPr>
          <p:nvPr/>
        </p:nvSpPr>
        <p:spPr bwMode="auto">
          <a:xfrm>
            <a:off x="1857375" y="2369839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Die fast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The essence of why an organization exists and how it thrives</a:t>
            </a:r>
          </a:p>
          <a:p>
            <a:endParaRPr lang="en-ZA" sz="1800" dirty="0" smtClean="0"/>
          </a:p>
        </p:txBody>
      </p:sp>
    </p:spTree>
    <p:extLst>
      <p:ext uri="{BB962C8B-B14F-4D97-AF65-F5344CB8AC3E}">
        <p14:creationId xmlns:p14="http://schemas.microsoft.com/office/powerpoint/2010/main" val="166421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/>
      <p:bldP spid="40969" grpId="0"/>
      <p:bldP spid="40971" grpId="0"/>
      <p:bldP spid="40972" grpId="0"/>
      <p:bldP spid="40974" grpId="0"/>
      <p:bldP spid="40976" grpId="0"/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latin typeface="Verdana" pitchFamily="34" charset="0"/>
              </a:rPr>
              <a:t>The “Strategic Process”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r>
              <a:rPr lang="en-US" sz="1600" dirty="0">
                <a:solidFill>
                  <a:srgbClr val="150C8E"/>
                </a:solidFill>
              </a:rPr>
              <a:t>Receive report of a problem</a:t>
            </a:r>
          </a:p>
          <a:p>
            <a:r>
              <a:rPr lang="en-US" sz="1600" dirty="0">
                <a:solidFill>
                  <a:srgbClr val="150C8E"/>
                </a:solidFill>
              </a:rPr>
              <a:t>Ask for information</a:t>
            </a:r>
          </a:p>
          <a:p>
            <a:r>
              <a:rPr lang="en-US" sz="1600" dirty="0">
                <a:solidFill>
                  <a:srgbClr val="150C8E"/>
                </a:solidFill>
              </a:rPr>
              <a:t>Make some phone calls</a:t>
            </a:r>
          </a:p>
          <a:p>
            <a:r>
              <a:rPr lang="en-US" sz="1600" dirty="0">
                <a:solidFill>
                  <a:srgbClr val="150C8E"/>
                </a:solidFill>
              </a:rPr>
              <a:t>Discuss with some colleagues</a:t>
            </a:r>
          </a:p>
          <a:p>
            <a:r>
              <a:rPr lang="en-US" sz="1600" dirty="0">
                <a:solidFill>
                  <a:srgbClr val="150C8E"/>
                </a:solidFill>
              </a:rPr>
              <a:t>Or whatever …</a:t>
            </a:r>
          </a:p>
          <a:p>
            <a:r>
              <a:rPr lang="en-US" sz="1600" dirty="0">
                <a:solidFill>
                  <a:srgbClr val="150C8E"/>
                </a:solidFill>
              </a:rPr>
              <a:t>or</a:t>
            </a:r>
          </a:p>
          <a:p>
            <a:r>
              <a:rPr lang="en-US" sz="1600" dirty="0">
                <a:solidFill>
                  <a:srgbClr val="150C8E"/>
                </a:solidFill>
              </a:rPr>
              <a:t>Find a nice conference venue</a:t>
            </a:r>
          </a:p>
          <a:p>
            <a:r>
              <a:rPr lang="en-US" sz="1600" dirty="0">
                <a:solidFill>
                  <a:srgbClr val="150C8E"/>
                </a:solidFill>
              </a:rPr>
              <a:t>Go away and talk</a:t>
            </a:r>
          </a:p>
          <a:p>
            <a:r>
              <a:rPr lang="en-US" sz="1600" dirty="0">
                <a:solidFill>
                  <a:srgbClr val="150C8E"/>
                </a:solidFill>
              </a:rPr>
              <a:t>Write a report</a:t>
            </a:r>
          </a:p>
          <a:p>
            <a:r>
              <a:rPr lang="en-US" sz="1600" dirty="0">
                <a:solidFill>
                  <a:srgbClr val="150C8E"/>
                </a:solidFill>
              </a:rPr>
              <a:t>Or whatever …</a:t>
            </a:r>
          </a:p>
          <a:p>
            <a:endParaRPr lang="en-US" sz="1600" dirty="0">
              <a:solidFill>
                <a:srgbClr val="150C8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E8A8F-FFC2-4F37-BB47-1A9D40739AC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64163" y="1831429"/>
            <a:ext cx="3671887" cy="4333875"/>
            <a:chOff x="5364163" y="1039813"/>
            <a:chExt cx="3671887" cy="4333875"/>
          </a:xfrm>
        </p:grpSpPr>
        <p:sp>
          <p:nvSpPr>
            <p:cNvPr id="6" name="Isosceles Triangle 5"/>
            <p:cNvSpPr/>
            <p:nvPr/>
          </p:nvSpPr>
          <p:spPr>
            <a:xfrm>
              <a:off x="5792788" y="1039813"/>
              <a:ext cx="2879725" cy="432117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6011863" y="1125538"/>
              <a:ext cx="2520950" cy="922337"/>
            </a:xfrm>
            <a:prstGeom prst="rect">
              <a:avLst/>
            </a:prstGeom>
            <a:solidFill>
              <a:srgbClr val="FFFF00">
                <a:alpha val="5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800" dirty="0"/>
                <a:t>Critical strategic thinking leading to high value decisions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5364163" y="4727575"/>
              <a:ext cx="3671887" cy="646113"/>
            </a:xfrm>
            <a:prstGeom prst="rect">
              <a:avLst/>
            </a:prstGeom>
            <a:solidFill>
              <a:srgbClr val="FFFF00">
                <a:alpha val="5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800"/>
                <a:t>Operational workflow = process leading to operational efficiencies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528" y="5157192"/>
            <a:ext cx="4536504" cy="1369120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 dirty="0">
                <a:latin typeface="Arial" pitchFamily="34" charset="0"/>
              </a:rPr>
              <a:t>Like silver bullets the “Strategic Process” does NOT exist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000" dirty="0">
                <a:latin typeface="Arial" pitchFamily="34" charset="0"/>
              </a:rPr>
              <a:t>Process is fundamentally OPERATIONAL</a:t>
            </a:r>
          </a:p>
        </p:txBody>
      </p:sp>
    </p:spTree>
    <p:extLst>
      <p:ext uri="{BB962C8B-B14F-4D97-AF65-F5344CB8AC3E}">
        <p14:creationId xmlns:p14="http://schemas.microsoft.com/office/powerpoint/2010/main" val="340420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latin typeface="Verdana" pitchFamily="34" charset="0"/>
              </a:rPr>
              <a:t>Top down versus bottom up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E1B5F-47CE-4D05-A72B-F3C064C88EE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488578" y="1284511"/>
            <a:ext cx="6264275" cy="51847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>
            <a:off x="4620716" y="1284511"/>
            <a:ext cx="0" cy="496887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07866" y="1052736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Top Down – Strategy Focused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1488578" y="3589561"/>
            <a:ext cx="6264275" cy="2879725"/>
          </a:xfrm>
          <a:prstGeom prst="triangle">
            <a:avLst>
              <a:gd name="adj" fmla="val 0"/>
            </a:avLst>
          </a:prstGeom>
          <a:solidFill>
            <a:srgbClr val="0070C0">
              <a:alpha val="50000"/>
            </a:srgbClr>
          </a:solidFill>
          <a:ln w="5080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1488578" y="1644873"/>
            <a:ext cx="6264275" cy="4824413"/>
          </a:xfrm>
          <a:prstGeom prst="triangle">
            <a:avLst>
              <a:gd name="adj" fmla="val 80673"/>
            </a:avLst>
          </a:prstGeom>
          <a:solidFill>
            <a:srgbClr val="FFFF00">
              <a:alpha val="50000"/>
            </a:srgbClr>
          </a:solidFill>
          <a:ln w="5080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53578" y="2668811"/>
            <a:ext cx="7462838" cy="3843337"/>
          </a:xfrm>
          <a:custGeom>
            <a:avLst/>
            <a:gdLst>
              <a:gd name="connsiteX0" fmla="*/ 654908 w 7463481"/>
              <a:gd name="connsiteY0" fmla="*/ 3842951 h 3842951"/>
              <a:gd name="connsiteX1" fmla="*/ 172994 w 7463481"/>
              <a:gd name="connsiteY1" fmla="*/ 3188043 h 3842951"/>
              <a:gd name="connsiteX2" fmla="*/ 0 w 7463481"/>
              <a:gd name="connsiteY2" fmla="*/ 2421924 h 3842951"/>
              <a:gd name="connsiteX3" fmla="*/ 37070 w 7463481"/>
              <a:gd name="connsiteY3" fmla="*/ 1594021 h 3842951"/>
              <a:gd name="connsiteX4" fmla="*/ 247135 w 7463481"/>
              <a:gd name="connsiteY4" fmla="*/ 914400 h 3842951"/>
              <a:gd name="connsiteX5" fmla="*/ 481913 w 7463481"/>
              <a:gd name="connsiteY5" fmla="*/ 432486 h 3842951"/>
              <a:gd name="connsiteX6" fmla="*/ 988540 w 7463481"/>
              <a:gd name="connsiteY6" fmla="*/ 86497 h 3842951"/>
              <a:gd name="connsiteX7" fmla="*/ 1581664 w 7463481"/>
              <a:gd name="connsiteY7" fmla="*/ 0 h 3842951"/>
              <a:gd name="connsiteX8" fmla="*/ 1915297 w 7463481"/>
              <a:gd name="connsiteY8" fmla="*/ 234778 h 3842951"/>
              <a:gd name="connsiteX9" fmla="*/ 2224216 w 7463481"/>
              <a:gd name="connsiteY9" fmla="*/ 654908 h 3842951"/>
              <a:gd name="connsiteX10" fmla="*/ 2977978 w 7463481"/>
              <a:gd name="connsiteY10" fmla="*/ 1149178 h 3842951"/>
              <a:gd name="connsiteX11" fmla="*/ 3793524 w 7463481"/>
              <a:gd name="connsiteY11" fmla="*/ 790832 h 3842951"/>
              <a:gd name="connsiteX12" fmla="*/ 4090086 w 7463481"/>
              <a:gd name="connsiteY12" fmla="*/ 284205 h 3842951"/>
              <a:gd name="connsiteX13" fmla="*/ 4609070 w 7463481"/>
              <a:gd name="connsiteY13" fmla="*/ 358346 h 3842951"/>
              <a:gd name="connsiteX14" fmla="*/ 4794421 w 7463481"/>
              <a:gd name="connsiteY14" fmla="*/ 889686 h 3842951"/>
              <a:gd name="connsiteX15" fmla="*/ 5251621 w 7463481"/>
              <a:gd name="connsiteY15" fmla="*/ 1482811 h 3842951"/>
              <a:gd name="connsiteX16" fmla="*/ 5894173 w 7463481"/>
              <a:gd name="connsiteY16" fmla="*/ 1396313 h 3842951"/>
              <a:gd name="connsiteX17" fmla="*/ 6820929 w 7463481"/>
              <a:gd name="connsiteY17" fmla="*/ 1346886 h 3842951"/>
              <a:gd name="connsiteX18" fmla="*/ 7191632 w 7463481"/>
              <a:gd name="connsiteY18" fmla="*/ 1556951 h 3842951"/>
              <a:gd name="connsiteX19" fmla="*/ 7191632 w 7463481"/>
              <a:gd name="connsiteY19" fmla="*/ 2261286 h 3842951"/>
              <a:gd name="connsiteX20" fmla="*/ 7463481 w 7463481"/>
              <a:gd name="connsiteY20" fmla="*/ 2483708 h 3842951"/>
              <a:gd name="connsiteX21" fmla="*/ 7339913 w 7463481"/>
              <a:gd name="connsiteY21" fmla="*/ 2990335 h 3842951"/>
              <a:gd name="connsiteX22" fmla="*/ 7376983 w 7463481"/>
              <a:gd name="connsiteY22" fmla="*/ 3521675 h 3842951"/>
              <a:gd name="connsiteX23" fmla="*/ 6956854 w 7463481"/>
              <a:gd name="connsiteY23" fmla="*/ 3830594 h 3842951"/>
              <a:gd name="connsiteX24" fmla="*/ 654908 w 7463481"/>
              <a:gd name="connsiteY24" fmla="*/ 3842951 h 384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463481" h="3842951">
                <a:moveTo>
                  <a:pt x="654908" y="3842951"/>
                </a:moveTo>
                <a:lnTo>
                  <a:pt x="172994" y="3188043"/>
                </a:lnTo>
                <a:lnTo>
                  <a:pt x="0" y="2421924"/>
                </a:lnTo>
                <a:lnTo>
                  <a:pt x="37070" y="1594021"/>
                </a:lnTo>
                <a:lnTo>
                  <a:pt x="247135" y="914400"/>
                </a:lnTo>
                <a:lnTo>
                  <a:pt x="481913" y="432486"/>
                </a:lnTo>
                <a:lnTo>
                  <a:pt x="988540" y="86497"/>
                </a:lnTo>
                <a:lnTo>
                  <a:pt x="1581664" y="0"/>
                </a:lnTo>
                <a:lnTo>
                  <a:pt x="1915297" y="234778"/>
                </a:lnTo>
                <a:lnTo>
                  <a:pt x="2224216" y="654908"/>
                </a:lnTo>
                <a:lnTo>
                  <a:pt x="2977978" y="1149178"/>
                </a:lnTo>
                <a:lnTo>
                  <a:pt x="3793524" y="790832"/>
                </a:lnTo>
                <a:lnTo>
                  <a:pt x="4090086" y="284205"/>
                </a:lnTo>
                <a:lnTo>
                  <a:pt x="4609070" y="358346"/>
                </a:lnTo>
                <a:lnTo>
                  <a:pt x="4794421" y="889686"/>
                </a:lnTo>
                <a:lnTo>
                  <a:pt x="5251621" y="1482811"/>
                </a:lnTo>
                <a:lnTo>
                  <a:pt x="5894173" y="1396313"/>
                </a:lnTo>
                <a:lnTo>
                  <a:pt x="6820929" y="1346886"/>
                </a:lnTo>
                <a:lnTo>
                  <a:pt x="7191632" y="1556951"/>
                </a:lnTo>
                <a:lnTo>
                  <a:pt x="7191632" y="2261286"/>
                </a:lnTo>
                <a:lnTo>
                  <a:pt x="7463481" y="2483708"/>
                </a:lnTo>
                <a:lnTo>
                  <a:pt x="7339913" y="2990335"/>
                </a:lnTo>
                <a:lnTo>
                  <a:pt x="7376983" y="3521675"/>
                </a:lnTo>
                <a:lnTo>
                  <a:pt x="6956854" y="3830594"/>
                </a:lnTo>
                <a:lnTo>
                  <a:pt x="654908" y="3842951"/>
                </a:lnTo>
                <a:close/>
              </a:path>
            </a:pathLst>
          </a:custGeom>
          <a:solidFill>
            <a:srgbClr val="FFC000">
              <a:alpha val="49000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96641" y="6512148"/>
            <a:ext cx="417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Bottom Up – Process Focused</a:t>
            </a:r>
          </a:p>
        </p:txBody>
      </p:sp>
      <p:cxnSp>
        <p:nvCxnSpPr>
          <p:cNvPr id="13" name="Straight Arrow Connector 12"/>
          <p:cNvCxnSpPr>
            <a:endCxn id="10" idx="0"/>
          </p:cNvCxnSpPr>
          <p:nvPr/>
        </p:nvCxnSpPr>
        <p:spPr>
          <a:xfrm flipV="1">
            <a:off x="4631828" y="1644873"/>
            <a:ext cx="1909763" cy="476091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488578" y="3589561"/>
            <a:ext cx="3143250" cy="287972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0"/>
          </p:cNvCxnSpPr>
          <p:nvPr/>
        </p:nvCxnSpPr>
        <p:spPr>
          <a:xfrm flipV="1">
            <a:off x="4584997" y="2983136"/>
            <a:ext cx="864394" cy="352901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9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3C4DAB-2158-4E3C-933B-CF047E2E0972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146720"/>
            <a:ext cx="86106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en-ZA" sz="2400" b="1" dirty="0">
                <a:solidFill>
                  <a:schemeClr val="tx2"/>
                </a:solidFill>
                <a:latin typeface="Verdana" pitchFamily="34" charset="0"/>
              </a:rPr>
              <a:t>Defining terms – Business Process</a:t>
            </a:r>
            <a:endParaRPr lang="en-GB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3128963"/>
            <a:ext cx="8610600" cy="5340350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sz="2000" i="1" dirty="0" smtClean="0"/>
              <a:t>“A business process or business method is a collection of related, structured activities or tasks that produce a specific service or product (serve a particular goal) for a particular customer or customers. It often can be visualized with a </a:t>
            </a:r>
            <a:r>
              <a:rPr lang="en-US" sz="2000" b="1" i="1" u="sng" dirty="0" smtClean="0"/>
              <a:t>flowchart as a sequence of activities</a:t>
            </a:r>
            <a:r>
              <a:rPr lang="en-US" sz="2000" i="1" dirty="0" smtClean="0"/>
              <a:t> with interleaving decision points or with a Process Matrix as a sequence of activities with relevance rules based on the data in the process.”</a:t>
            </a:r>
            <a:endParaRPr lang="en-GB" sz="2000" i="1" dirty="0" smtClean="0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48038" y="6034088"/>
            <a:ext cx="2890837" cy="396875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>
                <a:latin typeface="Arial" pitchFamily="34" charset="0"/>
              </a:rPr>
              <a:t>i.e. WORKFLOW!!!</a:t>
            </a:r>
          </a:p>
        </p:txBody>
      </p:sp>
    </p:spTree>
    <p:extLst>
      <p:ext uri="{BB962C8B-B14F-4D97-AF65-F5344CB8AC3E}">
        <p14:creationId xmlns:p14="http://schemas.microsoft.com/office/powerpoint/2010/main" val="22136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3037203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633788"/>
            <a:ext cx="43434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2DAF0-5B94-45D1-8597-2883D23BBC5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218728"/>
            <a:ext cx="86106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en-ZA" sz="2400" b="1">
                <a:solidFill>
                  <a:schemeClr val="tx2"/>
                </a:solidFill>
                <a:latin typeface="Verdana" pitchFamily="34" charset="0"/>
              </a:rPr>
              <a:t>Pulse measurement</a:t>
            </a:r>
            <a:endParaRPr lang="en-GB" sz="2400" b="1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00832"/>
            <a:ext cx="8610600" cy="280828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1600" dirty="0">
                <a:solidFill>
                  <a:srgbClr val="150C8E"/>
                </a:solidFill>
              </a:rPr>
              <a:t>A concise diagnostic investigation into why an ERP or other IT investment is NOT delivering what was promised</a:t>
            </a:r>
          </a:p>
          <a:p>
            <a:endParaRPr lang="en-GB" sz="1600" dirty="0">
              <a:solidFill>
                <a:srgbClr val="150C8E"/>
              </a:solidFill>
            </a:endParaRPr>
          </a:p>
          <a:p>
            <a:r>
              <a:rPr lang="en-GB" sz="1600" dirty="0">
                <a:solidFill>
                  <a:srgbClr val="150C8E"/>
                </a:solidFill>
              </a:rPr>
              <a:t>Prescription of what is required to solve the problems</a:t>
            </a:r>
          </a:p>
          <a:p>
            <a:endParaRPr lang="en-GB" sz="1600" dirty="0">
              <a:solidFill>
                <a:srgbClr val="150C8E"/>
              </a:solidFill>
            </a:endParaRPr>
          </a:p>
          <a:p>
            <a:r>
              <a:rPr lang="en-GB" sz="1600" dirty="0">
                <a:solidFill>
                  <a:srgbClr val="150C8E"/>
                </a:solidFill>
              </a:rPr>
              <a:t>Been doing them since 1990 – dozens and dozens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27088" y="3998913"/>
            <a:ext cx="5461000" cy="2382837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>
                <a:latin typeface="Arial" pitchFamily="34" charset="0"/>
              </a:rPr>
              <a:t>Process obsession is increasingly manifesting as a MAJOR cause of failures and sub-optimal outcomes</a:t>
            </a:r>
          </a:p>
          <a:p>
            <a:pPr algn="ctr" eaLnBrk="1" hangingPunct="1">
              <a:spcBef>
                <a:spcPct val="20000"/>
              </a:spcBef>
            </a:pPr>
            <a:endParaRPr lang="en-US" sz="2000">
              <a:latin typeface="Arial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000">
                <a:latin typeface="Arial" pitchFamily="34" charset="0"/>
              </a:rPr>
              <a:t>In fact business process is close to irrelevant when it comes to designing HIGH VALUE ERP solutions</a:t>
            </a:r>
          </a:p>
          <a:p>
            <a:pPr algn="ctr" eaLnBrk="1" hangingPunct="1">
              <a:spcBef>
                <a:spcPct val="20000"/>
              </a:spcBef>
            </a:pPr>
            <a:endParaRPr lang="en-US" sz="2000">
              <a:latin typeface="Arial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69" y="1478781"/>
            <a:ext cx="38227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4077072"/>
            <a:ext cx="22352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4D105A-4C78-4F33-9720-72AAAFDA314F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10547" y="188640"/>
            <a:ext cx="86106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ZA" sz="2400" b="1" dirty="0">
                <a:solidFill>
                  <a:srgbClr val="002060"/>
                </a:solidFill>
              </a:rPr>
              <a:t>This is NOT in a Text Book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047" y="177281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sz="2000" dirty="0" smtClean="0"/>
              <a:t>Engineering</a:t>
            </a:r>
          </a:p>
          <a:p>
            <a:pPr eaLnBrk="1" hangingPunct="1"/>
            <a:r>
              <a:rPr lang="en-GB" sz="2000" dirty="0" smtClean="0"/>
              <a:t>Zoology</a:t>
            </a:r>
          </a:p>
          <a:p>
            <a:pPr eaLnBrk="1" hangingPunct="1"/>
            <a:r>
              <a:rPr lang="en-GB" sz="2000" dirty="0" smtClean="0"/>
              <a:t>Document cataloguing</a:t>
            </a:r>
          </a:p>
          <a:p>
            <a:pPr eaLnBrk="1" hangingPunct="1"/>
            <a:r>
              <a:rPr lang="en-GB" sz="2000" dirty="0" smtClean="0"/>
              <a:t>Military combat planning</a:t>
            </a:r>
          </a:p>
          <a:p>
            <a:pPr eaLnBrk="1" hangingPunct="1"/>
            <a:r>
              <a:rPr lang="en-GB" sz="2000" dirty="0" smtClean="0"/>
              <a:t>Methods of structured software design</a:t>
            </a:r>
          </a:p>
          <a:p>
            <a:pPr eaLnBrk="1" hangingPunct="1"/>
            <a:r>
              <a:rPr lang="en-GB" sz="2000" dirty="0" smtClean="0"/>
              <a:t>Strategic planning techniques</a:t>
            </a:r>
          </a:p>
          <a:p>
            <a:pPr eaLnBrk="1" hangingPunct="1"/>
            <a:r>
              <a:rPr lang="en-GB" sz="2000" dirty="0" err="1" smtClean="0"/>
              <a:t>etc</a:t>
            </a:r>
            <a:endParaRPr lang="en-GB" sz="2000" dirty="0" smtClean="0"/>
          </a:p>
          <a:p>
            <a:pPr eaLnBrk="1" hangingPunct="1"/>
            <a:r>
              <a:rPr lang="en-GB" sz="2000" dirty="0" smtClean="0"/>
              <a:t>Dozens of pulse measurements – what does NOT work and what does</a:t>
            </a:r>
          </a:p>
          <a:p>
            <a:pPr eaLnBrk="1" hangingPunct="1"/>
            <a:r>
              <a:rPr lang="en-GB" sz="2000" dirty="0" smtClean="0"/>
              <a:t>Cataloguing and analysing findings</a:t>
            </a:r>
          </a:p>
          <a:p>
            <a:pPr eaLnBrk="1" hangingPunct="1"/>
            <a:r>
              <a:rPr lang="en-GB" sz="2000" dirty="0" smtClean="0"/>
              <a:t>Trial and error</a:t>
            </a:r>
          </a:p>
          <a:p>
            <a:pPr eaLnBrk="1" hangingPunct="1"/>
            <a:r>
              <a:rPr lang="en-GB" sz="2000" dirty="0" smtClean="0"/>
              <a:t>Never did process BUT produced excellent results</a:t>
            </a:r>
          </a:p>
          <a:p>
            <a:pPr eaLnBrk="1" hangingPunct="1"/>
            <a:r>
              <a:rPr lang="en-GB" sz="2000" dirty="0" smtClean="0"/>
              <a:t>Then a client told me I was incompetent because I did not do process </a:t>
            </a:r>
            <a:r>
              <a:rPr lang="en-GB" sz="2000" dirty="0" smtClean="0">
                <a:sym typeface="Wingdings" pitchFamily="2" charset="2"/>
              </a:rPr>
              <a:t></a:t>
            </a:r>
            <a:endParaRPr lang="en-GB" sz="2000" dirty="0" smtClean="0"/>
          </a:p>
          <a:p>
            <a:pPr eaLnBrk="1" hangingPunct="1"/>
            <a:r>
              <a:rPr lang="en-GB" sz="2000" dirty="0" smtClean="0"/>
              <a:t>Proven conclusively process close to irrelevant for ERP implementation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35441" y="6421187"/>
            <a:ext cx="3960813" cy="396875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GB" sz="2000">
                <a:latin typeface="Arial" pitchFamily="34" charset="0"/>
              </a:rPr>
              <a:t>Process is at BEST an output</a:t>
            </a:r>
          </a:p>
        </p:txBody>
      </p:sp>
    </p:spTree>
    <p:extLst>
      <p:ext uri="{BB962C8B-B14F-4D97-AF65-F5344CB8AC3E}">
        <p14:creationId xmlns:p14="http://schemas.microsoft.com/office/powerpoint/2010/main" val="116448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400" b="1">
                <a:solidFill>
                  <a:srgbClr val="002060"/>
                </a:solidFill>
              </a:rPr>
              <a:t>Motivating quotes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“James you produce exceptional high value outcomes in ridiculously short time frames at ridiculously low cost”</a:t>
            </a:r>
          </a:p>
          <a:p>
            <a:endParaRPr lang="en-US" sz="1800" dirty="0" smtClean="0"/>
          </a:p>
          <a:p>
            <a:r>
              <a:rPr lang="en-US" sz="1800" dirty="0" smtClean="0"/>
              <a:t>“James you transformed what would have been a pedestrian, poorly thought out system, into an ERP that is already functional and will ultimately transform our analytics and IT offensive capabilities" -- Robert </a:t>
            </a:r>
            <a:r>
              <a:rPr lang="en-US" sz="1800" dirty="0" err="1" smtClean="0"/>
              <a:t>Priebatsch</a:t>
            </a:r>
            <a:r>
              <a:rPr lang="en-US" sz="1800" dirty="0" smtClean="0"/>
              <a:t>, Robert </a:t>
            </a:r>
            <a:r>
              <a:rPr lang="en-US" sz="1800" dirty="0" err="1" smtClean="0"/>
              <a:t>Priebatsch</a:t>
            </a:r>
            <a:r>
              <a:rPr lang="en-US" sz="1800" dirty="0" smtClean="0"/>
              <a:t>, Chief Executive, African Sales Company </a:t>
            </a:r>
          </a:p>
          <a:p>
            <a:endParaRPr lang="en-US" sz="1800" dirty="0" smtClean="0"/>
          </a:p>
          <a:p>
            <a:r>
              <a:rPr lang="en-US" sz="1800" dirty="0" smtClean="0"/>
              <a:t>“James you have provided some key pieces of my jigsaw puzzle, now I understand why Business Systems Implementations are failing”</a:t>
            </a:r>
          </a:p>
          <a:p>
            <a:endParaRPr lang="en-US" sz="1800" dirty="0" smtClean="0"/>
          </a:p>
          <a:p>
            <a:r>
              <a:rPr lang="en-US" sz="1800" dirty="0" smtClean="0"/>
              <a:t>All sorts of opposition</a:t>
            </a:r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DFCF2-A0B9-4F15-86B5-A4657C314D2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76056" y="5516563"/>
            <a:ext cx="3744912" cy="1081087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GB" sz="2000">
                <a:latin typeface="Arial" pitchFamily="34" charset="0"/>
              </a:rPr>
              <a:t>In fact …</a:t>
            </a:r>
          </a:p>
          <a:p>
            <a:pPr algn="ctr" eaLnBrk="1" hangingPunct="1">
              <a:spcBef>
                <a:spcPct val="20000"/>
              </a:spcBef>
            </a:pPr>
            <a:r>
              <a:rPr lang="en-GB" sz="2000">
                <a:latin typeface="Arial" pitchFamily="34" charset="0"/>
              </a:rPr>
              <a:t>Some very contradictory feedback </a:t>
            </a:r>
            <a:r>
              <a:rPr lang="en-GB" sz="2000">
                <a:latin typeface="Arial" pitchFamily="34" charset="0"/>
                <a:sym typeface="Wingdings" pitchFamily="2" charset="2"/>
              </a:rPr>
              <a:t></a:t>
            </a:r>
            <a:endParaRPr lang="en-GB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C82B51-EBF3-400B-BCE9-945F977B8C1F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652145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ZA" sz="2400" b="1" dirty="0">
                <a:solidFill>
                  <a:srgbClr val="002060"/>
                </a:solidFill>
              </a:rPr>
              <a:t>A word of caution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894" y="1486509"/>
            <a:ext cx="3543300" cy="53403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ZA" sz="2000" dirty="0" smtClean="0"/>
              <a:t>This presentation may seem rather strange</a:t>
            </a:r>
          </a:p>
          <a:p>
            <a:pPr marL="0" indent="0" eaLnBrk="1" hangingPunct="1">
              <a:buFontTx/>
              <a:buNone/>
            </a:pPr>
            <a:endParaRPr lang="en-ZA" sz="2000" dirty="0" smtClean="0"/>
          </a:p>
          <a:p>
            <a:pPr marL="0" indent="0" eaLnBrk="1" hangingPunct="1">
              <a:buFontTx/>
              <a:buNone/>
            </a:pPr>
            <a:r>
              <a:rPr lang="en-ZA" sz="2000" dirty="0" smtClean="0"/>
              <a:t>In fact, you might think that I have got things upside down </a:t>
            </a:r>
            <a:r>
              <a:rPr lang="en-ZA" sz="2000" dirty="0" smtClean="0">
                <a:sym typeface="Wingdings" pitchFamily="2" charset="2"/>
              </a:rPr>
              <a:t></a:t>
            </a:r>
          </a:p>
          <a:p>
            <a:pPr marL="0" indent="0" eaLnBrk="1" hangingPunct="1">
              <a:buFontTx/>
              <a:buNone/>
            </a:pPr>
            <a:endParaRPr lang="en-ZA" sz="2000" dirty="0" smtClean="0">
              <a:sym typeface="Wingdings" pitchFamily="2" charset="2"/>
            </a:endParaRPr>
          </a:p>
          <a:p>
            <a:pPr marL="0" indent="0" eaLnBrk="1" hangingPunct="1">
              <a:buFontTx/>
              <a:buNone/>
            </a:pPr>
            <a:r>
              <a:rPr lang="en-ZA" sz="2000" dirty="0" smtClean="0">
                <a:sym typeface="Wingdings" pitchFamily="2" charset="2"/>
              </a:rPr>
              <a:t>Please think laterally because, just maybe, I am seeing something different AND valuable </a:t>
            </a:r>
            <a:r>
              <a:rPr lang="en-ZA" sz="2000" dirty="0" smtClean="0"/>
              <a:t/>
            </a:r>
            <a:br>
              <a:rPr lang="en-ZA" sz="2000" dirty="0" smtClean="0"/>
            </a:br>
            <a:endParaRPr lang="en-GB" sz="2000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20582"/>
            <a:ext cx="4788024" cy="543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02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5C9EF-5A90-4974-BCB7-17463D1635C7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6106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ZA" sz="2400" b="1">
                <a:solidFill>
                  <a:srgbClr val="002060"/>
                </a:solidFill>
              </a:rPr>
              <a:t>Some process obsession examples</a:t>
            </a:r>
            <a:endParaRPr lang="en-GB" sz="2400" b="1">
              <a:solidFill>
                <a:srgbClr val="002060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GB" sz="1800" dirty="0"/>
              <a:t>Big brand ERP implementation completely stalled</a:t>
            </a:r>
          </a:p>
          <a:p>
            <a:pPr lvl="1"/>
            <a:r>
              <a:rPr lang="en-GB" sz="1800" dirty="0"/>
              <a:t>Project stalled</a:t>
            </a:r>
          </a:p>
          <a:p>
            <a:pPr lvl="1"/>
            <a:r>
              <a:rPr lang="en-GB" sz="1800" dirty="0"/>
              <a:t>Took over leadership and brought to completion in five months</a:t>
            </a:r>
          </a:p>
          <a:p>
            <a:pPr lvl="1"/>
            <a:r>
              <a:rPr lang="en-GB" sz="1800" dirty="0"/>
              <a:t>Thick file of  Business Process diagrams = flow charts</a:t>
            </a:r>
          </a:p>
          <a:p>
            <a:pPr lvl="1"/>
            <a:r>
              <a:rPr lang="en-GB" sz="1800" dirty="0"/>
              <a:t>Put on the shelf to gather dust</a:t>
            </a:r>
          </a:p>
          <a:p>
            <a:pPr lvl="1"/>
            <a:r>
              <a:rPr lang="en-GB" sz="1800" dirty="0" err="1"/>
              <a:t>CEO</a:t>
            </a:r>
            <a:r>
              <a:rPr lang="en-GB" sz="1800" dirty="0"/>
              <a:t> of implementer could not tell me how the process diagrams contributed to the final outcome</a:t>
            </a:r>
          </a:p>
          <a:p>
            <a:pPr lvl="1"/>
            <a:endParaRPr lang="en-GB" sz="18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76375" y="5157192"/>
            <a:ext cx="5903913" cy="395288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>
                <a:latin typeface="Arial" pitchFamily="34" charset="0"/>
              </a:rPr>
              <a:t>i.e. process a complete waste of time and money!</a:t>
            </a:r>
          </a:p>
        </p:txBody>
      </p:sp>
    </p:spTree>
    <p:extLst>
      <p:ext uri="{BB962C8B-B14F-4D97-AF65-F5344CB8AC3E}">
        <p14:creationId xmlns:p14="http://schemas.microsoft.com/office/powerpoint/2010/main" val="12431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FB3F8-3DE1-4F1C-8D02-EDE1BB38AEC3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6106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ZA" sz="2400" b="1">
                <a:solidFill>
                  <a:srgbClr val="002060"/>
                </a:solidFill>
              </a:rPr>
              <a:t>Some process obsession examples</a:t>
            </a:r>
            <a:endParaRPr lang="en-GB" sz="2400" b="1">
              <a:solidFill>
                <a:srgbClr val="002060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GB" sz="1800"/>
              <a:t>Big brand ERP, client insisted on process but consultant could NOT find out what the process was</a:t>
            </a:r>
          </a:p>
          <a:p>
            <a:pPr lvl="1"/>
            <a:r>
              <a:rPr lang="en-GB" sz="1800"/>
              <a:t>Creditors process</a:t>
            </a:r>
          </a:p>
          <a:p>
            <a:pPr lvl="1"/>
            <a:r>
              <a:rPr lang="en-GB" sz="1800"/>
              <a:t>Two creditors clerks, two completely different process descriptions</a:t>
            </a:r>
          </a:p>
          <a:p>
            <a:pPr lvl="1"/>
            <a:r>
              <a:rPr lang="en-GB" sz="1800"/>
              <a:t>Two weeks later neither agreed with what they said before</a:t>
            </a:r>
          </a:p>
          <a:p>
            <a:pPr lvl="1"/>
            <a:endParaRPr lang="en-GB" sz="1800"/>
          </a:p>
          <a:p>
            <a:endParaRPr lang="en-GB" sz="180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76375" y="4725144"/>
            <a:ext cx="5903913" cy="758825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>
                <a:latin typeface="Arial" pitchFamily="34" charset="0"/>
              </a:rPr>
              <a:t>i.e. process a complete waste of time and money and caused confusion!</a:t>
            </a:r>
          </a:p>
        </p:txBody>
      </p:sp>
    </p:spTree>
    <p:extLst>
      <p:ext uri="{BB962C8B-B14F-4D97-AF65-F5344CB8AC3E}">
        <p14:creationId xmlns:p14="http://schemas.microsoft.com/office/powerpoint/2010/main" val="13931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E85F6-FEAC-49A5-B5DD-72BFCC041781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6106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ZA" sz="2400" b="1" dirty="0">
                <a:solidFill>
                  <a:srgbClr val="002060"/>
                </a:solidFill>
              </a:rPr>
              <a:t>Some process obsession examples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GB" sz="1800" dirty="0"/>
              <a:t>Big brand ERP, big brand implementer</a:t>
            </a:r>
          </a:p>
          <a:p>
            <a:pPr lvl="1"/>
            <a:r>
              <a:rPr lang="en-GB" sz="1800" dirty="0"/>
              <a:t>Project stalled and restarted</a:t>
            </a:r>
          </a:p>
          <a:p>
            <a:pPr lvl="1"/>
            <a:r>
              <a:rPr lang="en-GB" sz="1800" dirty="0"/>
              <a:t>Running for three years and NO </a:t>
            </a:r>
            <a:r>
              <a:rPr lang="en-GB" sz="1800" dirty="0" smtClean="0"/>
              <a:t>DELIVERABLE!!!</a:t>
            </a:r>
            <a:endParaRPr lang="en-GB" sz="1800" dirty="0"/>
          </a:p>
          <a:p>
            <a:pPr lvl="1"/>
            <a:r>
              <a:rPr lang="en-GB" sz="1800" dirty="0"/>
              <a:t>Thick files of process documentation</a:t>
            </a:r>
          </a:p>
          <a:p>
            <a:pPr lvl="1"/>
            <a:r>
              <a:rPr lang="en-GB" sz="1800" dirty="0" err="1"/>
              <a:t>Swimlanes</a:t>
            </a:r>
            <a:r>
              <a:rPr lang="en-GB" sz="1800" dirty="0"/>
              <a:t>, user stories, flow charts</a:t>
            </a:r>
          </a:p>
          <a:p>
            <a:pPr lvl="1"/>
            <a:r>
              <a:rPr lang="en-GB" sz="1800" dirty="0"/>
              <a:t>You name it they had it</a:t>
            </a:r>
          </a:p>
          <a:p>
            <a:pPr lvl="1"/>
            <a:r>
              <a:rPr lang="en-GB" sz="1800" dirty="0"/>
              <a:t>Except a deliverable</a:t>
            </a:r>
          </a:p>
          <a:p>
            <a:pPr lvl="1"/>
            <a:endParaRPr lang="en-GB" sz="1800" dirty="0"/>
          </a:p>
          <a:p>
            <a:pPr lvl="1"/>
            <a:endParaRPr lang="en-GB" sz="18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76374" y="4725144"/>
            <a:ext cx="5903913" cy="758825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>
                <a:latin typeface="Arial" pitchFamily="34" charset="0"/>
              </a:rPr>
              <a:t>i.e. process a complete waste of time and money and caused massive delays!</a:t>
            </a:r>
          </a:p>
        </p:txBody>
      </p:sp>
    </p:spTree>
    <p:extLst>
      <p:ext uri="{BB962C8B-B14F-4D97-AF65-F5344CB8AC3E}">
        <p14:creationId xmlns:p14="http://schemas.microsoft.com/office/powerpoint/2010/main" val="187684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485348-CE3B-42E1-BA9D-016F529F6E0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6106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ZA" sz="2400" b="1">
                <a:solidFill>
                  <a:srgbClr val="002060"/>
                </a:solidFill>
              </a:rPr>
              <a:t>The brutal truth</a:t>
            </a:r>
            <a:endParaRPr lang="en-GB" sz="2400" b="1">
              <a:solidFill>
                <a:srgbClr val="002060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610600" cy="41052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800" dirty="0"/>
              <a:t>Real processes are much more diverse and more complex than most people realize</a:t>
            </a:r>
          </a:p>
          <a:p>
            <a:pPr lvl="1"/>
            <a:r>
              <a:rPr lang="en-GB" sz="1800" dirty="0"/>
              <a:t>probably at least seven creditors processes</a:t>
            </a:r>
          </a:p>
          <a:p>
            <a:r>
              <a:rPr lang="en-GB" sz="1800" dirty="0"/>
              <a:t>Processes are seldom if ever defined in most businesses</a:t>
            </a:r>
          </a:p>
          <a:p>
            <a:r>
              <a:rPr lang="en-GB" sz="1800" dirty="0"/>
              <a:t>We hack it with the way the people we hire do it</a:t>
            </a:r>
          </a:p>
          <a:p>
            <a:r>
              <a:rPr lang="en-GB" sz="1800" dirty="0"/>
              <a:t>Process is only relevant IF all the rest of the business is highly optimized</a:t>
            </a:r>
          </a:p>
          <a:p>
            <a:r>
              <a:rPr lang="en-GB" sz="1800" dirty="0"/>
              <a:t>Process is a DESIGN OUTPUT NOT an input</a:t>
            </a:r>
          </a:p>
          <a:p>
            <a:r>
              <a:rPr lang="en-GB" sz="1800" dirty="0"/>
              <a:t>There is NO SUCH THING as the Strategic process</a:t>
            </a:r>
          </a:p>
          <a:p>
            <a:pPr lvl="4"/>
            <a:endParaRPr lang="en-GB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00113" y="5085605"/>
            <a:ext cx="7343775" cy="16557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itchFamily="2" charset="2"/>
              <a:buChar char="à"/>
            </a:pPr>
            <a:r>
              <a:rPr lang="en-US" dirty="0">
                <a:latin typeface="Arial" pitchFamily="34" charset="0"/>
              </a:rPr>
              <a:t>Provide quality information on which to base quality decisions – one really good strategic decision could repay the entire investment!</a:t>
            </a:r>
          </a:p>
          <a:p>
            <a:pPr algn="ctr" eaLnBrk="1" hangingPunct="1">
              <a:spcBef>
                <a:spcPct val="20000"/>
              </a:spcBef>
              <a:buFont typeface="Wingdings" pitchFamily="2" charset="2"/>
              <a:buChar char="à"/>
            </a:pPr>
            <a:r>
              <a:rPr lang="en-US" dirty="0">
                <a:latin typeface="Arial" pitchFamily="34" charset="0"/>
              </a:rPr>
              <a:t>One really BAD decision can destroy the business</a:t>
            </a:r>
          </a:p>
        </p:txBody>
      </p:sp>
    </p:spTree>
    <p:extLst>
      <p:ext uri="{BB962C8B-B14F-4D97-AF65-F5344CB8AC3E}">
        <p14:creationId xmlns:p14="http://schemas.microsoft.com/office/powerpoint/2010/main" val="18597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A9F574-E60B-413E-A3D6-4E7F190FAC62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7025729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ZA" sz="2400" b="1" dirty="0">
                <a:solidFill>
                  <a:srgbClr val="002060"/>
                </a:solidFill>
              </a:rPr>
              <a:t>Define: Strategic business function discovery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72816"/>
            <a:ext cx="8610600" cy="30972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800" dirty="0"/>
              <a:t>Strategic – the essence of the business and how it THRIVES</a:t>
            </a:r>
          </a:p>
          <a:p>
            <a:endParaRPr lang="en-GB" sz="1800" dirty="0"/>
          </a:p>
          <a:p>
            <a:r>
              <a:rPr lang="en-GB" sz="1800" dirty="0"/>
              <a:t>Business function – the WHAT we DO – </a:t>
            </a:r>
            <a:r>
              <a:rPr lang="en-GB" sz="1800" dirty="0" err="1"/>
              <a:t>eg</a:t>
            </a:r>
            <a:r>
              <a:rPr lang="en-GB" sz="1800" dirty="0"/>
              <a:t> Creditors Function – high level, broad concept – NOT a process</a:t>
            </a:r>
          </a:p>
          <a:p>
            <a:endParaRPr lang="en-GB" sz="1800" dirty="0"/>
          </a:p>
          <a:p>
            <a:r>
              <a:rPr lang="en-GB" sz="1800" dirty="0"/>
              <a:t>Discovery – gain understanding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55874" y="5229225"/>
            <a:ext cx="4392613" cy="100806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pitchFamily="34" charset="0"/>
                <a:sym typeface="Wingdings" pitchFamily="2" charset="2"/>
              </a:rPr>
              <a:t>Then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pitchFamily="34" charset="0"/>
                <a:sym typeface="Wingdings" pitchFamily="2" charset="2"/>
              </a:rPr>
              <a:t>Precision Configuration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87F742-BAA7-4642-B4B3-82461B52842C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106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GB" sz="2400" b="1" dirty="0">
                <a:solidFill>
                  <a:srgbClr val="002060"/>
                </a:solidFill>
              </a:rPr>
              <a:t>Define: </a:t>
            </a:r>
            <a:r>
              <a:rPr lang="en-GB" sz="2400" b="1" dirty="0" smtClean="0">
                <a:solidFill>
                  <a:srgbClr val="002060"/>
                </a:solidFill>
              </a:rPr>
              <a:t>Strategic Engineered Precision </a:t>
            </a:r>
            <a:r>
              <a:rPr lang="en-GB" sz="2400" b="1" dirty="0">
                <a:solidFill>
                  <a:srgbClr val="002060"/>
                </a:solidFill>
              </a:rPr>
              <a:t>Configuration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630" y="1556792"/>
            <a:ext cx="8610600" cy="345757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GB" sz="2000" dirty="0" smtClean="0"/>
              <a:t>Configuring the ERP so that it PRECISELY models the real world</a:t>
            </a:r>
          </a:p>
          <a:p>
            <a:pPr eaLnBrk="1" hangingPunct="1"/>
            <a:r>
              <a:rPr lang="en-GB" sz="2000" dirty="0" smtClean="0"/>
              <a:t>The goal is that any executive, manager, supervisor or operator can look at the configuration and say “YES, this IS my business”</a:t>
            </a:r>
          </a:p>
          <a:p>
            <a:pPr eaLnBrk="1" hangingPunct="1"/>
            <a:r>
              <a:rPr lang="en-GB" sz="2000" dirty="0" smtClean="0"/>
              <a:t>Founded on master data taxonomies – structured semantic content</a:t>
            </a:r>
          </a:p>
          <a:p>
            <a:pPr eaLnBrk="1" hangingPunct="1"/>
            <a:r>
              <a:rPr lang="en-GB" sz="2000" dirty="0" smtClean="0"/>
              <a:t>Coupled to custom business specific attributes</a:t>
            </a:r>
          </a:p>
          <a:p>
            <a:pPr eaLnBrk="1" hangingPunct="1"/>
            <a:r>
              <a:rPr lang="en-GB" sz="2000" dirty="0" smtClean="0"/>
              <a:t>Supplemented by highly structured record level configuration</a:t>
            </a:r>
          </a:p>
          <a:p>
            <a:pPr eaLnBrk="1" hangingPunct="1"/>
            <a:r>
              <a:rPr lang="en-GB" sz="2000" dirty="0" smtClean="0"/>
              <a:t>Supporting small pieces of clever custom development that add huge value and create huge strategic and operational opportunities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24624" y="5258427"/>
            <a:ext cx="4392612" cy="122396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pitchFamily="34" charset="0"/>
                <a:sym typeface="Wingdings" pitchFamily="2" charset="2"/>
              </a:rPr>
              <a:t>An ERP is a huge precision data processing factory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pitchFamily="34" charset="0"/>
                <a:sym typeface="Wingdings" pitchFamily="2" charset="2"/>
              </a:rPr>
              <a:t>Feed it precision data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571612"/>
            <a:ext cx="9001156" cy="5072098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ZA" sz="1600" dirty="0" smtClean="0">
                <a:solidFill>
                  <a:srgbClr val="150C8E"/>
                </a:solidFill>
              </a:rPr>
              <a:t>1. Because everyone else has one?</a:t>
            </a:r>
          </a:p>
          <a:p>
            <a:pPr>
              <a:buFont typeface="+mj-lt"/>
              <a:buAutoNum type="arabicPeriod"/>
            </a:pPr>
            <a:endParaRPr lang="en-ZA" sz="16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ZA" sz="1600" dirty="0" smtClean="0">
                <a:solidFill>
                  <a:srgbClr val="150C8E"/>
                </a:solidFill>
              </a:rPr>
              <a:t>2. Because the one we have does not work very well?</a:t>
            </a:r>
          </a:p>
          <a:p>
            <a:pPr>
              <a:buFont typeface="+mj-lt"/>
              <a:buAutoNum type="arabicPeriod"/>
            </a:pPr>
            <a:endParaRPr lang="en-ZA" sz="16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ZA" sz="1600" dirty="0" smtClean="0">
                <a:solidFill>
                  <a:srgbClr val="150C8E"/>
                </a:solidFill>
              </a:rPr>
              <a:t>3. Because the one we have is more than five years old?</a:t>
            </a:r>
          </a:p>
          <a:p>
            <a:pPr>
              <a:buFont typeface="+mj-lt"/>
              <a:buAutoNum type="arabicPeriod"/>
            </a:pPr>
            <a:endParaRPr lang="en-ZA" sz="16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ZA" sz="1600" dirty="0" smtClean="0">
                <a:solidFill>
                  <a:srgbClr val="150C8E"/>
                </a:solidFill>
              </a:rPr>
              <a:t>4. So that we can get better strategic (thrive) information?</a:t>
            </a:r>
          </a:p>
          <a:p>
            <a:pPr>
              <a:buFont typeface="+mj-lt"/>
              <a:buAutoNum type="arabicPeriod"/>
            </a:pPr>
            <a:endParaRPr lang="en-ZA" sz="16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ZA" sz="1600" dirty="0" smtClean="0">
                <a:solidFill>
                  <a:srgbClr val="150C8E"/>
                </a:solidFill>
              </a:rPr>
              <a:t>5. So that we can get better tactical (thrive) information?</a:t>
            </a:r>
          </a:p>
          <a:p>
            <a:pPr>
              <a:buFont typeface="+mj-lt"/>
              <a:buAutoNum type="arabicPeriod"/>
            </a:pPr>
            <a:endParaRPr lang="en-ZA" sz="16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ZA" sz="1600" dirty="0" smtClean="0">
                <a:solidFill>
                  <a:srgbClr val="150C8E"/>
                </a:solidFill>
              </a:rPr>
              <a:t>6. So that we can get better operational (thrive) information?</a:t>
            </a:r>
          </a:p>
          <a:p>
            <a:pPr>
              <a:buFont typeface="+mj-lt"/>
              <a:buAutoNum type="arabicPeriod"/>
            </a:pPr>
            <a:endParaRPr lang="en-ZA" sz="16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ZA" sz="1600" dirty="0" smtClean="0">
                <a:solidFill>
                  <a:srgbClr val="150C8E"/>
                </a:solidFill>
              </a:rPr>
              <a:t>7. So that we have more effective delegation and governance?</a:t>
            </a:r>
          </a:p>
          <a:p>
            <a:pPr>
              <a:buFont typeface="+mj-lt"/>
              <a:buAutoNum type="arabicPeriod"/>
            </a:pPr>
            <a:endParaRPr lang="en-ZA" sz="16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ZA" sz="1600" dirty="0" smtClean="0">
                <a:solidFill>
                  <a:srgbClr val="150C8E"/>
                </a:solidFill>
              </a:rPr>
              <a:t>8. So that we can become more efficient?</a:t>
            </a:r>
          </a:p>
          <a:p>
            <a:pPr>
              <a:buFont typeface="+mj-lt"/>
              <a:buAutoNum type="arabicPeriod"/>
            </a:pPr>
            <a:endParaRPr lang="en-ZA" sz="16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ZA" sz="1600" dirty="0" smtClean="0">
                <a:solidFill>
                  <a:srgbClr val="150C8E"/>
                </a:solidFill>
              </a:rPr>
              <a:t>9. Head count reduction and audit fee reduction?</a:t>
            </a:r>
            <a:endParaRPr lang="en-US" sz="1600" dirty="0">
              <a:solidFill>
                <a:srgbClr val="150C8E"/>
              </a:solidFill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Why invest in a new </a:t>
            </a:r>
            <a:r>
              <a:rPr lang="en-ZA" sz="2400" b="1" dirty="0" err="1" smtClean="0">
                <a:solidFill>
                  <a:schemeClr val="tx2"/>
                </a:solidFill>
                <a:latin typeface="Verdana" pitchFamily="34" charset="0"/>
              </a:rPr>
              <a:t>ERP</a:t>
            </a:r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 / IBIS?</a:t>
            </a:r>
            <a:b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</a:br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Or any IBIS?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500174"/>
            <a:ext cx="500034" cy="5357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429124" y="1724012"/>
            <a:ext cx="4867276" cy="507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7500958" y="1571612"/>
            <a:ext cx="1438252" cy="507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r>
              <a:rPr kumimoji="0" lang="en-ZA" sz="1600" b="0" i="0" u="none" strike="noStrike" kern="1200" cap="none" spc="0" normalizeH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X No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ZA" sz="1600" baseline="0" dirty="0" smtClean="0">
              <a:solidFill>
                <a:srgbClr val="150C8E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1600" b="0" i="0" u="none" strike="noStrike" kern="1200" cap="none" spc="0" normalizeH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X No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ZA" sz="1600" baseline="0" dirty="0" smtClean="0">
              <a:solidFill>
                <a:srgbClr val="150C8E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1600" b="0" i="0" u="none" strike="noStrike" kern="1200" cap="none" spc="0" normalizeH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 NO!!!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1600" b="0" i="0" u="none" strike="noStrike" kern="1200" cap="none" spc="0" normalizeH="0" baseline="0" noProof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1600" noProof="0" dirty="0" smtClean="0">
                <a:solidFill>
                  <a:srgbClr val="150C8E"/>
                </a:solidFill>
              </a:rPr>
              <a:t>Yes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1600" b="0" i="0" u="none" strike="noStrike" kern="1200" cap="none" spc="0" normalizeH="0" baseline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1600" noProof="0" dirty="0" smtClean="0">
                <a:solidFill>
                  <a:srgbClr val="150C8E"/>
                </a:solidFill>
              </a:rPr>
              <a:t>Yes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1600" b="0" i="0" u="none" strike="noStrike" kern="1200" cap="none" spc="0" normalizeH="0" baseline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1600" noProof="0" dirty="0" smtClean="0">
                <a:solidFill>
                  <a:srgbClr val="150C8E"/>
                </a:solidFill>
              </a:rPr>
              <a:t>Yes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1600" b="0" i="0" u="none" strike="noStrike" kern="1200" cap="none" spc="0" normalizeH="0" baseline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1600" dirty="0" smtClean="0">
                <a:solidFill>
                  <a:srgbClr val="150C8E"/>
                </a:solidFill>
              </a:rPr>
              <a:t>Spinoff</a:t>
            </a:r>
            <a:endParaRPr lang="en-ZA" sz="1600" noProof="0" dirty="0" smtClean="0">
              <a:solidFill>
                <a:srgbClr val="150C8E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1600" b="0" i="0" u="none" strike="noStrike" kern="1200" cap="none" spc="0" normalizeH="0" baseline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1600" noProof="0" dirty="0" smtClean="0">
                <a:solidFill>
                  <a:srgbClr val="150C8E"/>
                </a:solidFill>
              </a:rPr>
              <a:t>Spinoff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1600" b="0" i="0" u="none" strike="noStrike" kern="1200" cap="none" spc="0" normalizeH="0" baseline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1600" noProof="0" dirty="0" smtClean="0">
                <a:solidFill>
                  <a:srgbClr val="150C8E"/>
                </a:solidFill>
              </a:rPr>
              <a:t>Spinoff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9904817">
            <a:off x="-369669" y="3498580"/>
            <a:ext cx="9972785" cy="646331"/>
          </a:xfrm>
          <a:prstGeom prst="rect">
            <a:avLst/>
          </a:prstGeom>
          <a:noFill/>
          <a:ln w="50800" cap="rnd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3600" dirty="0" smtClean="0">
                <a:solidFill>
                  <a:srgbClr val="FF0000"/>
                </a:solidFill>
              </a:rPr>
              <a:t>To support better decision making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build="p"/>
      <p:bldP spid="8" grpId="0" uiExpand="1" build="p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do you unlock</a:t>
            </a:r>
            <a:r>
              <a:rPr kumimoji="0" lang="en-ZA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IBIS value?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43050"/>
            <a:ext cx="81439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Value is unlocked through effective delivery of information that is intuitively fundamentally meaningful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Packaged in a way that the computer system APPEARS to be intelligent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Presented through: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reports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graphs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dashboards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advanced statistical techniques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advanced economic analysis</a:t>
            </a: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other advanced techniques of information presentation, analysis and interpretation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Resulting in MUCH BETTER strategic, tactical and operational decisions that manifest in improved organizational profitability, growth, impact, etc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9678" y="2857496"/>
            <a:ext cx="323432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9904817">
            <a:off x="-411969" y="3498579"/>
            <a:ext cx="9972785" cy="646331"/>
          </a:xfrm>
          <a:prstGeom prst="rect">
            <a:avLst/>
          </a:prstGeom>
          <a:noFill/>
          <a:ln w="50800" cap="rnd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ZA" dirty="0"/>
              <a:t>High value business decisions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9678" y="4714860"/>
            <a:ext cx="323432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is the core requirement for any IBIS?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43050"/>
            <a:ext cx="81439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I can get answers to any question for which I can reasonably expect there to be answers in the databases that I KNOW my organization has</a:t>
            </a:r>
          </a:p>
          <a:p>
            <a:pPr marL="342900" indent="-342900">
              <a:buClr>
                <a:schemeClr val="tx2"/>
              </a:buClr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Easily and quickly and without major effort on the part of any staff member or contractor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The RIGHT information at the RIGHT place at the RIGHT time in order to make the RIGHT decision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904817">
            <a:off x="-411969" y="3498579"/>
            <a:ext cx="9972785" cy="646331"/>
          </a:xfrm>
          <a:prstGeom prst="rect">
            <a:avLst/>
          </a:prstGeom>
          <a:noFill/>
          <a:ln w="50800" cap="rnd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ZA" dirty="0"/>
              <a:t>High value intelligent information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is value created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43050"/>
            <a:ext cx="81439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Value is created by business actions that deliver on the essence of why the organization exists and how it thrives</a:t>
            </a:r>
          </a:p>
          <a:p>
            <a:pPr marL="342900" indent="-342900">
              <a:buClr>
                <a:schemeClr val="tx2"/>
              </a:buClr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Value manifests through increased profitability, growth, acquisitions, job satisfaction, fulfilment of the strategic vision</a:t>
            </a:r>
          </a:p>
          <a:p>
            <a:pPr marL="342900" indent="-342900">
              <a:buClr>
                <a:schemeClr val="tx2"/>
              </a:buClr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The consequence of intuitive, intelligent, informed leadership business decisions – thrive decisions</a:t>
            </a:r>
          </a:p>
          <a:p>
            <a:pPr marL="342900" indent="-342900">
              <a:buClr>
                <a:schemeClr val="tx2"/>
              </a:buClr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Such decisions are facilitated, accelerated and enhanced through access to more intelligent, meaningful and relevant information</a:t>
            </a:r>
          </a:p>
          <a:p>
            <a:pPr marL="342900" indent="-342900">
              <a:buClr>
                <a:schemeClr val="tx2"/>
              </a:buClr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Answers to the questions I have not yet thought to ask</a:t>
            </a:r>
          </a:p>
          <a:p>
            <a:pPr marL="342900" indent="-342900">
              <a:buClr>
                <a:schemeClr val="tx2"/>
              </a:buClr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Such “intelligent information” is assembled as a consequence of high level strategic and executive level input into the design of the data CONTENT – taxonomies designed to catalogue every conceivably relevant classification ahead of time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4857760"/>
            <a:ext cx="7358082" cy="5714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904817">
            <a:off x="-426538" y="3791252"/>
            <a:ext cx="9972785" cy="646331"/>
          </a:xfrm>
          <a:prstGeom prst="rect">
            <a:avLst/>
          </a:prstGeom>
          <a:noFill/>
          <a:ln w="50800" cap="rnd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ZA" dirty="0"/>
              <a:t>High value intelligent content design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4673"/>
            <a:ext cx="1785950" cy="118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Failures are increasing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threat and therefore the opportunity is huge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9144000" cy="46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428736"/>
            <a:ext cx="3810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-214346" y="4572008"/>
            <a:ext cx="5572164" cy="5714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7504" y="616530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Including clinical integration project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486291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Strategic Engineered Precision Taxonomies™ (SEPT™)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928802"/>
            <a:ext cx="8143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The definition of information content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in a way that is structurally (taxonomically) fundamentally meaningful to human beings who understand the business</a:t>
            </a:r>
          </a:p>
          <a:p>
            <a:pPr marL="342900" indent="-342900"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and the translation of this content into structured codes which faithfully and accurately reflect human understanding of the REAL WORLD in a way that the computer can manipulate</a:t>
            </a:r>
          </a:p>
          <a:p>
            <a:pPr marL="342900" indent="-342900"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with minimal human intervention</a:t>
            </a:r>
          </a:p>
          <a:p>
            <a:pPr marL="342900" indent="-342900"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so that the computer system </a:t>
            </a:r>
            <a:r>
              <a:rPr lang="en-US" b="1" dirty="0" smtClean="0">
                <a:solidFill>
                  <a:schemeClr val="tx2"/>
                </a:solidFill>
              </a:rPr>
              <a:t>appears to be intelligent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94673"/>
            <a:ext cx="1785950" cy="118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79512" y="6736283"/>
            <a:ext cx="2133600" cy="365125"/>
          </a:xfrm>
        </p:spPr>
        <p:txBody>
          <a:bodyPr/>
          <a:lstStyle/>
          <a:p>
            <a:pPr>
              <a:defRPr/>
            </a:pPr>
            <a:fld id="{F54B150E-A7BC-486A-BD79-5F50C820BA09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63525" y="236538"/>
            <a:ext cx="86106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en-ZA" sz="2400" b="1">
                <a:solidFill>
                  <a:schemeClr val="tx2"/>
                </a:solidFill>
                <a:latin typeface="Verdana" pitchFamily="34" charset="0"/>
              </a:rPr>
              <a:t>Three alternative ERP value scenarios</a:t>
            </a:r>
            <a:endParaRPr lang="en-GB" sz="2400" b="1">
              <a:solidFill>
                <a:schemeClr val="tx2"/>
              </a:solidFill>
              <a:latin typeface="Verdana" pitchFamily="34" charset="0"/>
            </a:endParaRP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702050" y="1489596"/>
            <a:ext cx="2286000" cy="5341937"/>
            <a:chOff x="1694014" y="223898"/>
            <a:chExt cx="2285993" cy="6227523"/>
          </a:xfrm>
        </p:grpSpPr>
        <p:cxnSp>
          <p:nvCxnSpPr>
            <p:cNvPr id="7" name="Straight Connector 6"/>
            <p:cNvCxnSpPr/>
            <p:nvPr/>
          </p:nvCxnSpPr>
          <p:spPr>
            <a:xfrm rot="5400000">
              <a:off x="1037190" y="4321425"/>
              <a:ext cx="3499628" cy="1587"/>
            </a:xfrm>
            <a:prstGeom prst="line">
              <a:avLst/>
            </a:prstGeom>
            <a:ln w="50800">
              <a:solidFill>
                <a:srgbClr val="00B050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60" name="TextBox 10"/>
            <p:cNvSpPr txBox="1">
              <a:spLocks noChangeArrowheads="1"/>
            </p:cNvSpPr>
            <p:nvPr/>
          </p:nvSpPr>
          <p:spPr bwMode="auto">
            <a:xfrm>
              <a:off x="2857444" y="2427835"/>
              <a:ext cx="500066" cy="35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ZA" sz="1400" b="1">
                  <a:solidFill>
                    <a:srgbClr val="00B050"/>
                  </a:solidFill>
                  <a:latin typeface="Verdana" pitchFamily="34" charset="0"/>
                </a:rPr>
                <a:t>20</a:t>
              </a:r>
              <a:endParaRPr lang="en-US" sz="1400" b="1">
                <a:solidFill>
                  <a:srgbClr val="00B050"/>
                </a:solidFill>
                <a:latin typeface="Verdana" pitchFamily="34" charset="0"/>
              </a:endParaRPr>
            </a:p>
          </p:txBody>
        </p:sp>
        <p:sp>
          <p:nvSpPr>
            <p:cNvPr id="39961" name="TextBox 12"/>
            <p:cNvSpPr txBox="1">
              <a:spLocks noChangeArrowheads="1"/>
            </p:cNvSpPr>
            <p:nvPr/>
          </p:nvSpPr>
          <p:spPr bwMode="auto">
            <a:xfrm>
              <a:off x="2643174" y="6143644"/>
              <a:ext cx="5000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ZA" sz="1400" b="1">
                  <a:solidFill>
                    <a:srgbClr val="00B050"/>
                  </a:solidFill>
                  <a:latin typeface="Verdana" pitchFamily="34" charset="0"/>
                </a:rPr>
                <a:t>0</a:t>
              </a:r>
              <a:endParaRPr lang="en-US" sz="1400" b="1">
                <a:solidFill>
                  <a:srgbClr val="00B050"/>
                </a:solidFill>
                <a:latin typeface="Verdana" pitchFamily="34" charset="0"/>
              </a:endParaRPr>
            </a:p>
          </p:txBody>
        </p:sp>
        <p:sp>
          <p:nvSpPr>
            <p:cNvPr id="39962" name="TextBox 14"/>
            <p:cNvSpPr txBox="1">
              <a:spLocks noChangeArrowheads="1"/>
            </p:cNvSpPr>
            <p:nvPr/>
          </p:nvSpPr>
          <p:spPr bwMode="auto">
            <a:xfrm>
              <a:off x="1694014" y="223898"/>
              <a:ext cx="2285993" cy="17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ZA" sz="1800">
                  <a:solidFill>
                    <a:srgbClr val="00B050"/>
                  </a:solidFill>
                  <a:latin typeface="Verdana" pitchFamily="34" charset="0"/>
                </a:rPr>
                <a:t>2. Precision configuration based on precision taxonomies</a:t>
              </a:r>
              <a:endParaRPr lang="en-US" sz="1800">
                <a:solidFill>
                  <a:srgbClr val="00B050"/>
                </a:solidFill>
                <a:latin typeface="Verdana" pitchFamily="34" charset="0"/>
              </a:endParaRP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381125" y="3326333"/>
            <a:ext cx="2071687" cy="3511550"/>
            <a:chOff x="-107158" y="2358953"/>
            <a:chExt cx="2071702" cy="4092468"/>
          </a:xfrm>
        </p:grpSpPr>
        <p:sp>
          <p:nvSpPr>
            <p:cNvPr id="39954" name="TextBox 13"/>
            <p:cNvSpPr txBox="1">
              <a:spLocks noChangeArrowheads="1"/>
            </p:cNvSpPr>
            <p:nvPr/>
          </p:nvSpPr>
          <p:spPr bwMode="auto">
            <a:xfrm>
              <a:off x="-107158" y="2358953"/>
              <a:ext cx="2071702" cy="75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ZA" sz="1800">
                  <a:solidFill>
                    <a:srgbClr val="002060"/>
                  </a:solidFill>
                  <a:latin typeface="Verdana" pitchFamily="34" charset="0"/>
                </a:rPr>
                <a:t>1. Current view of best practice</a:t>
              </a:r>
              <a:endParaRPr lang="en-US" sz="1800">
                <a:solidFill>
                  <a:srgbClr val="002060"/>
                </a:solidFill>
                <a:latin typeface="Verdana" pitchFamily="34" charset="0"/>
              </a:endParaRPr>
            </a:p>
          </p:txBody>
        </p:sp>
        <p:grpSp>
          <p:nvGrpSpPr>
            <p:cNvPr id="39955" name="Group 26"/>
            <p:cNvGrpSpPr>
              <a:grpSpLocks/>
            </p:cNvGrpSpPr>
            <p:nvPr/>
          </p:nvGrpSpPr>
          <p:grpSpPr bwMode="auto">
            <a:xfrm>
              <a:off x="785786" y="4176885"/>
              <a:ext cx="785811" cy="2274536"/>
              <a:chOff x="785786" y="4176885"/>
              <a:chExt cx="785811" cy="2274536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5400000">
                <a:off x="107239" y="5249899"/>
                <a:ext cx="1642908" cy="1587"/>
              </a:xfrm>
              <a:prstGeom prst="line">
                <a:avLst/>
              </a:prstGeom>
              <a:ln w="50800">
                <a:solidFill>
                  <a:srgbClr val="002060"/>
                </a:solidFill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957" name="TextBox 9"/>
              <p:cNvSpPr txBox="1">
                <a:spLocks noChangeArrowheads="1"/>
              </p:cNvSpPr>
              <p:nvPr/>
            </p:nvSpPr>
            <p:spPr bwMode="auto">
              <a:xfrm>
                <a:off x="1071530" y="4176885"/>
                <a:ext cx="50006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ZA" sz="1400" b="1">
                    <a:solidFill>
                      <a:srgbClr val="002060"/>
                    </a:solidFill>
                    <a:latin typeface="Verdana" pitchFamily="34" charset="0"/>
                  </a:rPr>
                  <a:t>10</a:t>
                </a:r>
                <a:endParaRPr lang="en-US" sz="1400" b="1">
                  <a:solidFill>
                    <a:srgbClr val="002060"/>
                  </a:solidFill>
                  <a:latin typeface="Verdana" pitchFamily="34" charset="0"/>
                </a:endParaRPr>
              </a:p>
            </p:txBody>
          </p:sp>
          <p:sp>
            <p:nvSpPr>
              <p:cNvPr id="39958" name="TextBox 11"/>
              <p:cNvSpPr txBox="1">
                <a:spLocks noChangeArrowheads="1"/>
              </p:cNvSpPr>
              <p:nvPr/>
            </p:nvSpPr>
            <p:spPr bwMode="auto">
              <a:xfrm>
                <a:off x="785786" y="6143644"/>
                <a:ext cx="50006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ZA" sz="1400" b="1">
                    <a:solidFill>
                      <a:srgbClr val="002060"/>
                    </a:solidFill>
                    <a:latin typeface="Verdana" pitchFamily="34" charset="0"/>
                  </a:rPr>
                  <a:t>0</a:t>
                </a:r>
                <a:endParaRPr lang="en-US" sz="1400" b="1">
                  <a:solidFill>
                    <a:srgbClr val="002060"/>
                  </a:solidFill>
                  <a:latin typeface="Verdana" pitchFamily="34" charset="0"/>
                </a:endParaRPr>
              </a:p>
            </p:txBody>
          </p:sp>
        </p:grpSp>
      </p:grpSp>
      <p:grpSp>
        <p:nvGrpSpPr>
          <p:cNvPr id="17" name="Group 29"/>
          <p:cNvGrpSpPr>
            <a:grpSpLocks/>
          </p:cNvGrpSpPr>
          <p:nvPr/>
        </p:nvGrpSpPr>
        <p:grpSpPr bwMode="auto">
          <a:xfrm>
            <a:off x="5915150" y="1378471"/>
            <a:ext cx="2951162" cy="5486400"/>
            <a:chOff x="4429124" y="54817"/>
            <a:chExt cx="2951211" cy="6396604"/>
          </a:xfrm>
        </p:grpSpPr>
        <p:cxnSp>
          <p:nvCxnSpPr>
            <p:cNvPr id="18" name="Straight Connector 17"/>
            <p:cNvCxnSpPr/>
            <p:nvPr/>
          </p:nvCxnSpPr>
          <p:spPr>
            <a:xfrm rot="5400000">
              <a:off x="2822799" y="4321202"/>
              <a:ext cx="3499993" cy="1587"/>
            </a:xfrm>
            <a:prstGeom prst="line">
              <a:avLst/>
            </a:prstGeom>
            <a:ln w="50800">
              <a:solidFill>
                <a:srgbClr val="2F4FD7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0" name="TextBox 21"/>
            <p:cNvSpPr txBox="1">
              <a:spLocks noChangeArrowheads="1"/>
            </p:cNvSpPr>
            <p:nvPr/>
          </p:nvSpPr>
          <p:spPr bwMode="auto">
            <a:xfrm>
              <a:off x="4643420" y="762098"/>
              <a:ext cx="658897" cy="358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ZA" sz="1400" b="1">
                  <a:solidFill>
                    <a:srgbClr val="2F4FD7"/>
                  </a:solidFill>
                  <a:latin typeface="Verdana" pitchFamily="34" charset="0"/>
                </a:rPr>
                <a:t>30+</a:t>
              </a:r>
              <a:endParaRPr lang="en-US" sz="1400" b="1">
                <a:solidFill>
                  <a:srgbClr val="2F4FD7"/>
                </a:solidFill>
                <a:latin typeface="Verdana" pitchFamily="34" charset="0"/>
              </a:endParaRPr>
            </a:p>
          </p:txBody>
        </p:sp>
        <p:sp>
          <p:nvSpPr>
            <p:cNvPr id="39951" name="TextBox 22"/>
            <p:cNvSpPr txBox="1">
              <a:spLocks noChangeArrowheads="1"/>
            </p:cNvSpPr>
            <p:nvPr/>
          </p:nvSpPr>
          <p:spPr bwMode="auto">
            <a:xfrm>
              <a:off x="4429124" y="6143644"/>
              <a:ext cx="5000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ZA" sz="1400" b="1">
                  <a:solidFill>
                    <a:srgbClr val="2F4FD7"/>
                  </a:solidFill>
                  <a:latin typeface="Verdana" pitchFamily="34" charset="0"/>
                </a:rPr>
                <a:t>0</a:t>
              </a:r>
              <a:endParaRPr lang="en-US" sz="1400" b="1">
                <a:solidFill>
                  <a:srgbClr val="2F4FD7"/>
                </a:solidFill>
                <a:latin typeface="Verdana" pitchFamily="34" charset="0"/>
              </a:endParaRPr>
            </a:p>
          </p:txBody>
        </p:sp>
        <p:sp>
          <p:nvSpPr>
            <p:cNvPr id="39952" name="TextBox 23"/>
            <p:cNvSpPr txBox="1">
              <a:spLocks noChangeArrowheads="1"/>
            </p:cNvSpPr>
            <p:nvPr/>
          </p:nvSpPr>
          <p:spPr bwMode="auto">
            <a:xfrm>
              <a:off x="5597837" y="54817"/>
              <a:ext cx="1782498" cy="139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ZA" sz="1800" dirty="0">
                  <a:solidFill>
                    <a:srgbClr val="2F4FD7"/>
                  </a:solidFill>
                  <a:latin typeface="Verdana" pitchFamily="34" charset="0"/>
                </a:rPr>
                <a:t>3. Strategic </a:t>
              </a:r>
              <a:r>
                <a:rPr lang="en-ZA" sz="1800" dirty="0" smtClean="0">
                  <a:solidFill>
                    <a:srgbClr val="2F4FD7"/>
                  </a:solidFill>
                  <a:latin typeface="Verdana" pitchFamily="34" charset="0"/>
                </a:rPr>
                <a:t>customization</a:t>
              </a:r>
            </a:p>
            <a:p>
              <a:pPr eaLnBrk="1" hangingPunct="1"/>
              <a:r>
                <a:rPr lang="en-ZA" sz="1800" dirty="0" smtClean="0">
                  <a:solidFill>
                    <a:srgbClr val="2F4FD7"/>
                  </a:solidFill>
                  <a:latin typeface="Verdana" pitchFamily="34" charset="0"/>
                </a:rPr>
                <a:t>Based on </a:t>
              </a:r>
              <a:r>
                <a:rPr lang="en-ZA" sz="1800" dirty="0" err="1" smtClean="0">
                  <a:solidFill>
                    <a:srgbClr val="2F4FD7"/>
                  </a:solidFill>
                  <a:latin typeface="Verdana" pitchFamily="34" charset="0"/>
                </a:rPr>
                <a:t>SEPC&amp;T</a:t>
              </a:r>
              <a:r>
                <a:rPr lang="en-ZA" sz="1800" dirty="0" smtClean="0">
                  <a:solidFill>
                    <a:srgbClr val="2F4FD7"/>
                  </a:solidFill>
                  <a:latin typeface="Verdana" pitchFamily="34" charset="0"/>
                </a:rPr>
                <a:t>™</a:t>
              </a:r>
              <a:endParaRPr lang="en-US" sz="1800" dirty="0">
                <a:solidFill>
                  <a:srgbClr val="2F4FD7"/>
                </a:solidFill>
                <a:latin typeface="Verdana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5400000">
              <a:off x="3751009" y="1749419"/>
              <a:ext cx="1643572" cy="1587"/>
            </a:xfrm>
            <a:prstGeom prst="line">
              <a:avLst/>
            </a:prstGeom>
            <a:ln w="50800">
              <a:solidFill>
                <a:srgbClr val="2F4FD7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1630487" y="4875733"/>
            <a:ext cx="642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ZA" sz="1400" b="1">
                <a:solidFill>
                  <a:srgbClr val="FF0000"/>
                </a:solidFill>
                <a:latin typeface="Verdana" pitchFamily="34" charset="0"/>
              </a:rPr>
              <a:t>X  3</a:t>
            </a:r>
            <a:endParaRPr lang="en-US" sz="14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3933950" y="3377133"/>
            <a:ext cx="71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ZA" sz="1400" b="1">
                <a:solidFill>
                  <a:srgbClr val="FF0000"/>
                </a:solidFill>
                <a:latin typeface="Verdana" pitchFamily="34" charset="0"/>
              </a:rPr>
              <a:t>X  7</a:t>
            </a:r>
            <a:endParaRPr lang="en-US" sz="14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6239000" y="1989658"/>
            <a:ext cx="9350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ZA" sz="1400" b="1">
                <a:solidFill>
                  <a:srgbClr val="FF0000"/>
                </a:solidFill>
                <a:latin typeface="Verdana" pitchFamily="34" charset="0"/>
              </a:rPr>
              <a:t>X  10+</a:t>
            </a:r>
            <a:endParaRPr lang="en-US" sz="14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098833" y="2832620"/>
            <a:ext cx="1735137" cy="246858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pitchFamily="34" charset="0"/>
                <a:sym typeface="Wingdings" pitchFamily="2" charset="2"/>
              </a:rPr>
              <a:t>This is the ONLY valid scenario but it 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seldom occurs</a:t>
            </a:r>
            <a:endParaRPr lang="en-US" dirty="0">
              <a:latin typeface="Arial" pitchFamily="34" charset="0"/>
              <a:sym typeface="Wingdings" pitchFamily="2" charset="2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125662" y="5969521"/>
            <a:ext cx="54721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788275" y="5783783"/>
            <a:ext cx="182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Verdana" pitchFamily="34" charset="0"/>
              </a:rPr>
              <a:t>Relative value</a:t>
            </a:r>
          </a:p>
        </p:txBody>
      </p:sp>
    </p:spTree>
    <p:extLst>
      <p:ext uri="{BB962C8B-B14F-4D97-AF65-F5344CB8AC3E}">
        <p14:creationId xmlns:p14="http://schemas.microsoft.com/office/powerpoint/2010/main" val="294649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 animBg="1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Taxonomy defined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4673"/>
            <a:ext cx="1785950" cy="118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52314"/>
            <a:ext cx="463867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9992" y="1452314"/>
            <a:ext cx="1944216" cy="615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4282" y="1571612"/>
            <a:ext cx="45720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Logical word (semantic structure)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Precision vocabulary of preferred terms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Conveys understanding between humans with relevant knowledge and experience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Once linked to a precision code scheme the most important communication mechanism between computers and people 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An art and a science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Once it is right it is OBVIOUS </a:t>
            </a:r>
            <a:r>
              <a:rPr lang="en-ZA" dirty="0" smtClean="0">
                <a:solidFill>
                  <a:schemeClr val="tx2"/>
                </a:solidFill>
                <a:sym typeface="Wingdings" pitchFamily="2" charset="2"/>
              </a:rPr>
              <a:t></a:t>
            </a: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5857892"/>
            <a:ext cx="4572000" cy="5714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Taxonomy 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example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56592" y="155679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Example of </a:t>
            </a:r>
            <a:r>
              <a:rPr lang="en-US" dirty="0" smtClean="0">
                <a:solidFill>
                  <a:schemeClr val="tx2"/>
                </a:solidFill>
              </a:rPr>
              <a:t>credit note</a:t>
            </a:r>
          </a:p>
          <a:p>
            <a:pPr marL="342900" indent="-342900" algn="ctr"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reason </a:t>
            </a:r>
            <a:r>
              <a:rPr lang="en-US" dirty="0" smtClean="0">
                <a:solidFill>
                  <a:schemeClr val="tx2"/>
                </a:solidFill>
              </a:rPr>
              <a:t>codes – actual case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4673"/>
            <a:ext cx="1785950" cy="118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20888"/>
            <a:ext cx="2688981" cy="3811466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204864"/>
            <a:ext cx="31146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355976" y="1556792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</a:rPr>
              <a:t>Strategically aligned credit </a:t>
            </a:r>
            <a:r>
              <a:rPr lang="en-US" dirty="0" smtClean="0">
                <a:solidFill>
                  <a:schemeClr val="tx2"/>
                </a:solidFill>
              </a:rPr>
              <a:t>note reason </a:t>
            </a:r>
            <a:r>
              <a:rPr lang="en-US" dirty="0" smtClean="0">
                <a:solidFill>
                  <a:schemeClr val="tx2"/>
                </a:solidFill>
              </a:rPr>
              <a:t>codes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Taxonomy relevance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691" y="1536065"/>
            <a:ext cx="45720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Essential to effective operational and strategic use of business software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Nearly ALL validation lists (drop down lists), chart of accounts, etc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Large body of expertise – Botany, Zoology, military filing, Library Science, Information Management, etc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Unknown to many (most?) IT professionals and business people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7" y="1536065"/>
            <a:ext cx="4071934" cy="531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94673"/>
            <a:ext cx="1785950" cy="118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A computer is</a:t>
            </a:r>
          </a:p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an </a:t>
            </a:r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adding machine / calculator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328611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bacus iStock_000006272016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036468" y="3679022"/>
            <a:ext cx="2928958" cy="35719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1868" y="1857364"/>
            <a:ext cx="27146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0</a:t>
            </a:r>
          </a:p>
          <a:p>
            <a:r>
              <a:rPr lang="en-ZA" dirty="0" smtClean="0"/>
              <a:t>1</a:t>
            </a:r>
          </a:p>
          <a:p>
            <a:r>
              <a:rPr lang="en-ZA" dirty="0" smtClean="0"/>
              <a:t>1+1=10</a:t>
            </a:r>
          </a:p>
          <a:p>
            <a:r>
              <a:rPr lang="en-ZA" dirty="0" smtClean="0"/>
              <a:t>1+1+1=11</a:t>
            </a:r>
          </a:p>
          <a:p>
            <a:r>
              <a:rPr lang="en-ZA" dirty="0" smtClean="0"/>
              <a:t>1+1+1+1=100</a:t>
            </a:r>
          </a:p>
          <a:p>
            <a:endParaRPr lang="en-ZA" dirty="0" smtClean="0"/>
          </a:p>
          <a:p>
            <a:r>
              <a:rPr lang="en-ZA" dirty="0" smtClean="0"/>
              <a:t>Called a “bit”</a:t>
            </a:r>
          </a:p>
          <a:p>
            <a:endParaRPr lang="en-ZA" dirty="0" smtClean="0"/>
          </a:p>
          <a:p>
            <a:r>
              <a:rPr lang="en-ZA" dirty="0" smtClean="0"/>
              <a:t>8 bits make a byte</a:t>
            </a:r>
          </a:p>
          <a:p>
            <a:endParaRPr lang="en-ZA" dirty="0" smtClean="0"/>
          </a:p>
          <a:p>
            <a:r>
              <a:rPr lang="en-ZA" dirty="0" smtClean="0"/>
              <a:t>2 bytes make an ASCII character</a:t>
            </a:r>
          </a:p>
          <a:p>
            <a:endParaRPr lang="en-ZA" dirty="0" smtClean="0"/>
          </a:p>
          <a:p>
            <a:r>
              <a:rPr lang="en-ZA" dirty="0" smtClean="0"/>
              <a:t>A= “41” hex</a:t>
            </a:r>
            <a:endParaRPr lang="en-US" dirty="0"/>
          </a:p>
        </p:txBody>
      </p:sp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357694"/>
            <a:ext cx="1928826" cy="235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571612"/>
            <a:ext cx="1916399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000892" y="2786058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 smtClean="0"/>
              <a:t>0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58148" y="2782669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 smtClean="0"/>
              <a:t>1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Coding taxonomies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46" y="1580293"/>
            <a:ext cx="45720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Computers only understand binary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The code is a unique binary pattern that corresponds to the structured English taxonomy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The only way the computer will appear to be intelligent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Results in “intelligent data”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Standard conventions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800100" lvl="1" indent="-342900">
              <a:buClr>
                <a:schemeClr val="tx2"/>
              </a:buClr>
              <a:buFont typeface="+mj-lt"/>
              <a:buAutoNum type="arabicPeriod"/>
            </a:pPr>
            <a:r>
              <a:rPr lang="en-ZA" dirty="0" smtClean="0">
                <a:solidFill>
                  <a:schemeClr val="tx2"/>
                </a:solidFill>
              </a:rPr>
              <a:t>Indents and trailing periods</a:t>
            </a:r>
          </a:p>
          <a:p>
            <a:pPr marL="800100" lvl="1" indent="-342900">
              <a:buClr>
                <a:schemeClr val="tx2"/>
              </a:buClr>
            </a:pPr>
            <a:endParaRPr lang="en-ZA" dirty="0" smtClean="0">
              <a:solidFill>
                <a:schemeClr val="tx2"/>
              </a:solidFill>
            </a:endParaRPr>
          </a:p>
          <a:p>
            <a:pPr marL="800100" lvl="1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2. Capitalization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800100" lvl="1" indent="-342900">
              <a:buClr>
                <a:schemeClr val="tx2"/>
              </a:buClr>
            </a:pPr>
            <a:r>
              <a:rPr lang="en-ZA" dirty="0" smtClean="0">
                <a:solidFill>
                  <a:schemeClr val="tx2"/>
                </a:solidFill>
              </a:rPr>
              <a:t>3. Other standards and conventions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ZA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4673"/>
            <a:ext cx="1785950" cy="118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43438" y="1500174"/>
            <a:ext cx="1000132" cy="4643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12776"/>
            <a:ext cx="4500562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476375"/>
            <a:ext cx="50863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Software and data</a:t>
            </a:r>
          </a:p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text -&gt; hexadecimal -&gt; binary</a:t>
            </a:r>
          </a:p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All for US </a:t>
            </a:r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  <a:sym typeface="Wingdings" pitchFamily="2" charset="2"/>
              </a:rPr>
              <a:t>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008" y="6286520"/>
            <a:ext cx="1714512" cy="571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0546" y="3429000"/>
            <a:ext cx="1983454" cy="275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neral Ledger Book -- iStock_000007162654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4860" y="2857496"/>
            <a:ext cx="7239140" cy="407196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212335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What is a general ledger?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4686"/>
            <a:ext cx="2126245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iling Cabinet iStock_000005945303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1428737"/>
            <a:ext cx="1643042" cy="155423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3429000"/>
            <a:ext cx="270510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neral Ledger Book -- iStock_000007162654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6" y="1521855"/>
            <a:ext cx="8715404" cy="49023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What is a general ledger for?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221903"/>
            <a:ext cx="4150848" cy="15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32303" y="2143116"/>
            <a:ext cx="1376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600" b="1" dirty="0" smtClean="0">
                <a:solidFill>
                  <a:srgbClr val="FF0000"/>
                </a:solidFill>
              </a:rPr>
              <a:t>X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214554"/>
            <a:ext cx="2574436" cy="16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57290" y="2143116"/>
            <a:ext cx="1376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600" b="1" dirty="0" smtClean="0"/>
              <a:t>?</a:t>
            </a:r>
            <a:endParaRPr lang="en-US" sz="9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01277" y="4214818"/>
            <a:ext cx="541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600" b="1" dirty="0" smtClean="0"/>
              <a:t>R/$</a:t>
            </a:r>
            <a:endParaRPr lang="en-US" sz="9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6353" y="2143116"/>
            <a:ext cx="1376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600" b="1" dirty="0" smtClean="0"/>
              <a:t>?</a:t>
            </a:r>
            <a:endParaRPr lang="en-US" sz="9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14546" y="2143116"/>
            <a:ext cx="1376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600" b="1" dirty="0" smtClean="0">
                <a:solidFill>
                  <a:srgbClr val="FF0000"/>
                </a:solidFill>
              </a:rPr>
              <a:t>X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1267" y="4318192"/>
            <a:ext cx="1364622" cy="146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328" y="1500198"/>
            <a:ext cx="64967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One of the classic business problems of this age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6319"/>
            <a:ext cx="6000760" cy="398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Callout 6"/>
          <p:cNvSpPr/>
          <p:nvPr/>
        </p:nvSpPr>
        <p:spPr>
          <a:xfrm>
            <a:off x="1142976" y="1428736"/>
            <a:ext cx="8001024" cy="1714512"/>
          </a:xfrm>
          <a:prstGeom prst="wedgeEllipseCallout">
            <a:avLst>
              <a:gd name="adj1" fmla="val -16581"/>
              <a:gd name="adj2" fmla="val 64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/>
              <a:t>We have spent a FORTUNE on this computer system and </a:t>
            </a:r>
            <a:r>
              <a:rPr lang="en-ZA" b="1" dirty="0" err="1" smtClean="0"/>
              <a:t>I.T.</a:t>
            </a:r>
            <a:r>
              <a:rPr lang="en-ZA" b="1" dirty="0" smtClean="0"/>
              <a:t> tell me it will take two years and another few million to get what I want BUT the transactions are being processed already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Arrow Connector 64"/>
          <p:cNvCxnSpPr/>
          <p:nvPr/>
        </p:nvCxnSpPr>
        <p:spPr>
          <a:xfrm rot="16200000" flipV="1">
            <a:off x="1635919" y="2864644"/>
            <a:ext cx="3370263" cy="2212975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 flipH="1" flipV="1">
            <a:off x="2994025" y="3721100"/>
            <a:ext cx="3370263" cy="500063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5400000" flipH="1" flipV="1">
            <a:off x="1428750" y="3143250"/>
            <a:ext cx="3429000" cy="1714500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5400000" flipH="1" flipV="1">
            <a:off x="2286000" y="2143125"/>
            <a:ext cx="3571875" cy="3571875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1" idx="2"/>
          </p:cNvCxnSpPr>
          <p:nvPr/>
        </p:nvCxnSpPr>
        <p:spPr>
          <a:xfrm>
            <a:off x="1392238" y="3656013"/>
            <a:ext cx="5965825" cy="701675"/>
          </a:xfrm>
          <a:prstGeom prst="straightConnector1">
            <a:avLst/>
          </a:prstGeom>
          <a:ln w="50800">
            <a:solidFill>
              <a:srgbClr val="1BE52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1" idx="2"/>
          </p:cNvCxnSpPr>
          <p:nvPr/>
        </p:nvCxnSpPr>
        <p:spPr>
          <a:xfrm>
            <a:off x="1392238" y="3656013"/>
            <a:ext cx="322262" cy="2130425"/>
          </a:xfrm>
          <a:prstGeom prst="straightConnector1">
            <a:avLst/>
          </a:prstGeom>
          <a:ln w="50800">
            <a:solidFill>
              <a:srgbClr val="1BE52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eneral Ledger Book -- iStock_000007162654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071813"/>
            <a:ext cx="321468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86125" y="1714500"/>
            <a:ext cx="1928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Plant</a:t>
            </a:r>
          </a:p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Management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9438" y="2643188"/>
            <a:ext cx="17859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Production Planning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3" y="3071813"/>
            <a:ext cx="17859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Human Resources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7313" y="1928813"/>
            <a:ext cx="15001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Projects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2125" y="1857375"/>
            <a:ext cx="150018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Inventory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" y="4572000"/>
            <a:ext cx="15001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Asset Register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9313" y="5572125"/>
            <a:ext cx="1643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Accounts Receivable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3313" y="5643563"/>
            <a:ext cx="15001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Cash Book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813" y="5643563"/>
            <a:ext cx="1643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Accounts Payable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00875" y="4143375"/>
            <a:ext cx="16430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chemeClr val="tx2"/>
                </a:solidFill>
                <a:latin typeface="+mj-lt"/>
              </a:rPr>
              <a:t>Etc, etc, etc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71875" y="3643313"/>
            <a:ext cx="1643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ZA" b="1">
                <a:solidFill>
                  <a:schemeClr val="tx2"/>
                </a:solidFill>
              </a:rPr>
              <a:t>General Ledger</a:t>
            </a:r>
            <a:endParaRPr lang="en-US" b="1">
              <a:solidFill>
                <a:schemeClr val="tx2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214563" y="2428875"/>
            <a:ext cx="1500187" cy="1143000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5037138" y="4559300"/>
            <a:ext cx="1106487" cy="941388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0"/>
          </p:cNvCxnSpPr>
          <p:nvPr/>
        </p:nvCxnSpPr>
        <p:spPr>
          <a:xfrm flipV="1">
            <a:off x="4392613" y="4632325"/>
            <a:ext cx="1587" cy="1011238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286000" y="4500563"/>
            <a:ext cx="1571625" cy="1214437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14938" y="4286250"/>
            <a:ext cx="2000250" cy="71438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857375" y="4214813"/>
            <a:ext cx="1714500" cy="642937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071688" y="3357563"/>
            <a:ext cx="1428750" cy="500062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4918076" y="2333625"/>
            <a:ext cx="1416050" cy="1177925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3786188" y="3000375"/>
            <a:ext cx="1143000" cy="0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9" idx="3"/>
          </p:cNvCxnSpPr>
          <p:nvPr/>
        </p:nvCxnSpPr>
        <p:spPr>
          <a:xfrm rot="10800000" flipV="1">
            <a:off x="5214938" y="3071813"/>
            <a:ext cx="1857375" cy="895350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00063" y="6391275"/>
            <a:ext cx="785812" cy="0"/>
          </a:xfrm>
          <a:prstGeom prst="straightConnector1">
            <a:avLst/>
          </a:prstGeom>
          <a:ln w="50800">
            <a:solidFill>
              <a:srgbClr val="150C8E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357313" y="6188075"/>
            <a:ext cx="1857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200" b="1" dirty="0">
                <a:solidFill>
                  <a:schemeClr val="tx2"/>
                </a:solidFill>
                <a:latin typeface="+mj-lt"/>
              </a:rPr>
              <a:t>Financial amounts R / $/  etc</a:t>
            </a:r>
            <a:endParaRPr lang="en-US" sz="12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59" name="Straight Arrow Connector 58"/>
          <p:cNvCxnSpPr>
            <a:stCxn id="11" idx="0"/>
          </p:cNvCxnSpPr>
          <p:nvPr/>
        </p:nvCxnSpPr>
        <p:spPr>
          <a:xfrm flipV="1">
            <a:off x="1392238" y="2286000"/>
            <a:ext cx="536575" cy="785813"/>
          </a:xfrm>
          <a:prstGeom prst="straightConnector1">
            <a:avLst/>
          </a:prstGeom>
          <a:ln w="50800">
            <a:solidFill>
              <a:srgbClr val="1BE52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1" idx="0"/>
          </p:cNvCxnSpPr>
          <p:nvPr/>
        </p:nvCxnSpPr>
        <p:spPr>
          <a:xfrm flipV="1">
            <a:off x="1392238" y="2357438"/>
            <a:ext cx="2465387" cy="714375"/>
          </a:xfrm>
          <a:prstGeom prst="straightConnector1">
            <a:avLst/>
          </a:prstGeom>
          <a:ln w="50800">
            <a:solidFill>
              <a:srgbClr val="1BE52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1" idx="0"/>
          </p:cNvCxnSpPr>
          <p:nvPr/>
        </p:nvCxnSpPr>
        <p:spPr>
          <a:xfrm flipV="1">
            <a:off x="1392238" y="2928938"/>
            <a:ext cx="5751512" cy="142875"/>
          </a:xfrm>
          <a:prstGeom prst="straightConnector1">
            <a:avLst/>
          </a:prstGeom>
          <a:ln w="50800">
            <a:solidFill>
              <a:srgbClr val="1BE52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1" idx="0"/>
          </p:cNvCxnSpPr>
          <p:nvPr/>
        </p:nvCxnSpPr>
        <p:spPr>
          <a:xfrm flipV="1">
            <a:off x="1392238" y="2214563"/>
            <a:ext cx="4537075" cy="857250"/>
          </a:xfrm>
          <a:prstGeom prst="straightConnector1">
            <a:avLst/>
          </a:prstGeom>
          <a:ln w="50800">
            <a:solidFill>
              <a:srgbClr val="1BE52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1" idx="2"/>
          </p:cNvCxnSpPr>
          <p:nvPr/>
        </p:nvCxnSpPr>
        <p:spPr>
          <a:xfrm>
            <a:off x="1392238" y="3656013"/>
            <a:ext cx="36512" cy="987425"/>
          </a:xfrm>
          <a:prstGeom prst="straightConnector1">
            <a:avLst/>
          </a:prstGeom>
          <a:ln w="50800">
            <a:solidFill>
              <a:srgbClr val="1BE52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11" idx="2"/>
          </p:cNvCxnSpPr>
          <p:nvPr/>
        </p:nvCxnSpPr>
        <p:spPr>
          <a:xfrm>
            <a:off x="1392238" y="3656013"/>
            <a:ext cx="4751387" cy="2058987"/>
          </a:xfrm>
          <a:prstGeom prst="straightConnector1">
            <a:avLst/>
          </a:prstGeom>
          <a:ln w="50800">
            <a:solidFill>
              <a:srgbClr val="1BE52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0800000">
            <a:off x="2214563" y="2286000"/>
            <a:ext cx="4857750" cy="785813"/>
          </a:xfrm>
          <a:prstGeom prst="straightConnector1">
            <a:avLst/>
          </a:prstGeom>
          <a:ln w="50800">
            <a:solidFill>
              <a:srgbClr val="00B0F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13" idx="2"/>
          </p:cNvCxnSpPr>
          <p:nvPr/>
        </p:nvCxnSpPr>
        <p:spPr>
          <a:xfrm flipH="1" flipV="1">
            <a:off x="6323013" y="2195513"/>
            <a:ext cx="749300" cy="876300"/>
          </a:xfrm>
          <a:prstGeom prst="straightConnector1">
            <a:avLst/>
          </a:prstGeom>
          <a:ln w="50800">
            <a:solidFill>
              <a:srgbClr val="00B0F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 flipV="1">
            <a:off x="2000250" y="3071813"/>
            <a:ext cx="5072063" cy="214312"/>
          </a:xfrm>
          <a:prstGeom prst="straightConnector1">
            <a:avLst/>
          </a:prstGeom>
          <a:ln w="50800">
            <a:solidFill>
              <a:srgbClr val="00B0F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321050" y="6643688"/>
            <a:ext cx="893763" cy="1587"/>
          </a:xfrm>
          <a:prstGeom prst="straightConnector1">
            <a:avLst/>
          </a:prstGeom>
          <a:ln w="50800">
            <a:solidFill>
              <a:srgbClr val="1BE52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214813" y="6357938"/>
            <a:ext cx="18573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200" b="1" dirty="0">
                <a:solidFill>
                  <a:srgbClr val="1BE525"/>
                </a:solidFill>
                <a:latin typeface="+mj-lt"/>
              </a:rPr>
              <a:t>People related names, rates, etc</a:t>
            </a:r>
            <a:endParaRPr lang="en-US" sz="1200" b="1" dirty="0">
              <a:solidFill>
                <a:srgbClr val="1BE525"/>
              </a:solidFill>
              <a:latin typeface="+mj-lt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6323013" y="6643688"/>
            <a:ext cx="892175" cy="1587"/>
          </a:xfrm>
          <a:prstGeom prst="straightConnector1">
            <a:avLst/>
          </a:prstGeom>
          <a:ln w="50800">
            <a:solidFill>
              <a:srgbClr val="00B0F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286625" y="6357938"/>
            <a:ext cx="18573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200" b="1" dirty="0">
                <a:solidFill>
                  <a:srgbClr val="85DFFF"/>
                </a:solidFill>
                <a:latin typeface="+mj-lt"/>
              </a:rPr>
              <a:t>Production related shifts, batches, etc</a:t>
            </a:r>
            <a:endParaRPr lang="en-US" sz="1200" b="1" dirty="0">
              <a:solidFill>
                <a:srgbClr val="85DFFF"/>
              </a:solidFill>
              <a:latin typeface="+mj-lt"/>
            </a:endParaRPr>
          </a:p>
        </p:txBody>
      </p:sp>
      <p:pic>
        <p:nvPicPr>
          <p:cNvPr id="77" name="Picture 76" descr="Filing Cabinet iStock_000005945303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13589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1428750"/>
            <a:ext cx="97631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 bwMode="auto">
          <a:xfrm>
            <a:off x="428645" y="214290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Integrated system</a:t>
            </a:r>
          </a:p>
          <a:p>
            <a:r>
              <a:rPr lang="en-ZA" sz="1400" b="1" dirty="0" smtClean="0">
                <a:solidFill>
                  <a:schemeClr val="tx2"/>
                </a:solidFill>
                <a:latin typeface="Verdana" pitchFamily="34" charset="0"/>
              </a:rPr>
              <a:t>(look-up and posting)</a:t>
            </a:r>
            <a:endParaRPr lang="en-ZA" sz="1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720" y="1428750"/>
            <a:ext cx="850112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Precision fundamental strategic taxonomies – the missing link</a:t>
            </a:r>
          </a:p>
        </p:txBody>
      </p:sp>
    </p:spTree>
    <p:extLst>
      <p:ext uri="{BB962C8B-B14F-4D97-AF65-F5344CB8AC3E}">
        <p14:creationId xmlns:p14="http://schemas.microsoft.com/office/powerpoint/2010/main" val="13144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57" grpId="0"/>
      <p:bldP spid="58" grpId="0"/>
      <p:bldP spid="63" grpId="0"/>
      <p:bldP spid="5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00174"/>
            <a:ext cx="65341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Custom data entry screen with custom taxonomies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14678" y="3929066"/>
            <a:ext cx="1714512" cy="5714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57290" y="2714620"/>
            <a:ext cx="35719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28728" y="6286520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95336"/>
            <a:ext cx="653415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571868" y="4452988"/>
            <a:ext cx="1714512" cy="5714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28728" y="1809782"/>
            <a:ext cx="35719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0166" y="5381682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Custom code maintenance development for client specific taxonomy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Matching codes in unrelated module provide logical integration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28575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714348" y="3429000"/>
            <a:ext cx="1714512" cy="5714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000496" y="1142984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000" dirty="0" smtClean="0">
                <a:solidFill>
                  <a:schemeClr val="tx2"/>
                </a:solidFill>
                <a:latin typeface="Verdana" pitchFamily="34" charset="0"/>
              </a:rPr>
              <a:t>Getting the software to do what it supposedly cannot do</a:t>
            </a:r>
            <a:endParaRPr lang="en-ZA" sz="20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Example of faulty integration</a:t>
            </a:r>
          </a:p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“</a:t>
            </a:r>
            <a:r>
              <a:rPr lang="en-ZA" sz="2400" b="1" i="1" dirty="0" smtClean="0">
                <a:solidFill>
                  <a:schemeClr val="tx2"/>
                </a:solidFill>
                <a:latin typeface="Verdana" pitchFamily="34" charset="0"/>
              </a:rPr>
              <a:t>The &amp;$%^#@% system lost my data</a:t>
            </a:r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”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71612"/>
            <a:ext cx="66389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143636" y="2857496"/>
            <a:ext cx="1714512" cy="5714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1142984"/>
          <a:ext cx="9001156" cy="571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79715" y="214290"/>
            <a:ext cx="6835491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 sz="216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>
                <a:solidFill>
                  <a:srgbClr val="002060"/>
                </a:solidFill>
              </a:rPr>
              <a:t>Factors causing IT failure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143504" y="1500174"/>
            <a:ext cx="3714776" cy="57150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14942" y="4500570"/>
            <a:ext cx="3714776" cy="8572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86380" y="6072206"/>
            <a:ext cx="3714776" cy="57150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904817">
            <a:off x="-244260" y="3444667"/>
            <a:ext cx="9579522" cy="1200329"/>
          </a:xfrm>
          <a:prstGeom prst="rect">
            <a:avLst/>
          </a:prstGeom>
          <a:noFill/>
          <a:ln w="50800" cap="rnd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ZA" dirty="0"/>
              <a:t>Weak content engineering is the most tangible factor causing failure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9750" y="1531938"/>
            <a:ext cx="4103688" cy="46831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pitchFamily="34" charset="0"/>
                <a:sym typeface="Wingdings" pitchFamily="2" charset="2"/>
              </a:rPr>
              <a:t>Includes process obsession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43438" y="1785938"/>
            <a:ext cx="720725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06680719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789" y="1428737"/>
            <a:ext cx="9160789" cy="54292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9715" y="214290"/>
            <a:ext cx="6835491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chemeClr val="tx2"/>
                </a:solidFill>
              </a:rPr>
              <a:t>The value of technology is determined by the person using the technology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29133"/>
            <a:ext cx="4258544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The Business Intelligence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and </a:t>
            </a:r>
            <a:r>
              <a:rPr lang="en-ZA" sz="2400" b="1" dirty="0" err="1" smtClean="0">
                <a:solidFill>
                  <a:srgbClr val="002060"/>
                </a:solidFill>
              </a:rPr>
              <a:t>ERP</a:t>
            </a:r>
            <a:r>
              <a:rPr lang="en-ZA" sz="2400" b="1" dirty="0" smtClean="0">
                <a:solidFill>
                  <a:srgbClr val="002060"/>
                </a:solidFill>
              </a:rPr>
              <a:t> challenge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1714488"/>
            <a:ext cx="58579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Most businesses are NOT making better decisions than they did five years ago despite substantial BI investments -- Gartner 2006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19 out of 20 </a:t>
            </a:r>
            <a:r>
              <a:rPr lang="en-ZA" dirty="0" err="1" smtClean="0">
                <a:solidFill>
                  <a:srgbClr val="002060"/>
                </a:solidFill>
              </a:rPr>
              <a:t>ERP</a:t>
            </a:r>
            <a:r>
              <a:rPr lang="en-ZA" dirty="0" smtClean="0">
                <a:solidFill>
                  <a:srgbClr val="002060"/>
                </a:solidFill>
              </a:rPr>
              <a:t> implementations do not deliver what was promised” – Financial Mail 2003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50% of </a:t>
            </a:r>
            <a:r>
              <a:rPr lang="en-ZA" dirty="0" err="1" smtClean="0">
                <a:solidFill>
                  <a:srgbClr val="002060"/>
                </a:solidFill>
              </a:rPr>
              <a:t>ERP</a:t>
            </a:r>
            <a:r>
              <a:rPr lang="en-ZA" dirty="0" smtClean="0">
                <a:solidFill>
                  <a:srgbClr val="002060"/>
                </a:solidFill>
              </a:rPr>
              <a:t> projects fail – Gartner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Precision strategic content engineering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 lvl="1"/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 THE MISSING LINK</a:t>
            </a: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A HUGE OPPORTUNITY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302" y="1547813"/>
            <a:ext cx="2826775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28596" y="4357694"/>
            <a:ext cx="5214974" cy="6429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643063"/>
            <a:ext cx="85820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1"/>
          <p:cNvSpPr txBox="1">
            <a:spLocks/>
          </p:cNvSpPr>
          <p:nvPr/>
        </p:nvSpPr>
        <p:spPr bwMode="auto">
          <a:xfrm>
            <a:off x="357188" y="214313"/>
            <a:ext cx="6429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Exceptionally BAD practice</a:t>
            </a:r>
            <a:endParaRPr lang="en-US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429125" y="1474788"/>
          <a:ext cx="4714876" cy="5383530"/>
        </p:xfrm>
        <a:graphic>
          <a:graphicData uri="http://schemas.openxmlformats.org/drawingml/2006/table">
            <a:tbl>
              <a:tblPr/>
              <a:tblGrid>
                <a:gridCol w="737180"/>
                <a:gridCol w="3977696"/>
              </a:tblGrid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500528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Waste Material Consumed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500530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Loss from valuation of external materials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500540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Loss from valuation of own materials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555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500550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Losses - inventory variance -consignment sale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500560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Safety Clothing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500565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Safety Equipment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500570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Sand &amp; Stone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500575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Scraper Rope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500580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Scrapers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500585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Services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500590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Signs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500595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Skips &amp; Cages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500600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Finished Goods Inventory Offset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500605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Smelting &amp; Refining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500610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Production Order Settlement - Variance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500615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Other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500620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Sections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2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500625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Steel Sheets &amp; Plates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357688" y="3429000"/>
            <a:ext cx="2286000" cy="35718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57688" y="4857750"/>
            <a:ext cx="2286000" cy="35718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57688" y="4286250"/>
            <a:ext cx="2286000" cy="35718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4313" y="1571625"/>
            <a:ext cx="3643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b="1" dirty="0" smtClean="0">
                <a:latin typeface="Verdana" pitchFamily="34" charset="0"/>
              </a:rPr>
              <a:t>Huge negative </a:t>
            </a:r>
            <a:r>
              <a:rPr lang="en-ZA" b="1" dirty="0">
                <a:latin typeface="Verdana" pitchFamily="34" charset="0"/>
              </a:rPr>
              <a:t>impact on integration, reporting, etc</a:t>
            </a:r>
            <a:endParaRPr lang="en-US" b="1" dirty="0">
              <a:latin typeface="Verdana" pitchFamily="34" charset="0"/>
            </a:endParaRPr>
          </a:p>
        </p:txBody>
      </p:sp>
      <p:pic>
        <p:nvPicPr>
          <p:cNvPr id="10" name="Picture 9" descr="Plate of spaghetti 030720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2214563"/>
            <a:ext cx="3214687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angled Wires iStock_000007154954Smal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4500563"/>
            <a:ext cx="321468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357686" y="5429266"/>
            <a:ext cx="2928958" cy="35718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219576" y="4857526"/>
            <a:ext cx="1423988" cy="368300"/>
          </a:xfrm>
          <a:prstGeom prst="rect">
            <a:avLst/>
          </a:prstGeom>
          <a:solidFill>
            <a:srgbClr val="FFFF00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Capital item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5192589" y="5435376"/>
            <a:ext cx="2116137" cy="369888"/>
          </a:xfrm>
          <a:prstGeom prst="rect">
            <a:avLst/>
          </a:prstGeom>
          <a:solidFill>
            <a:srgbClr val="FFFF00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Capital item or 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9" grpId="0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itle 1"/>
          <p:cNvSpPr txBox="1">
            <a:spLocks/>
          </p:cNvSpPr>
          <p:nvPr/>
        </p:nvSpPr>
        <p:spPr bwMode="auto">
          <a:xfrm>
            <a:off x="357188" y="214313"/>
            <a:ext cx="6429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Precision ordered data</a:t>
            </a:r>
          </a:p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Versus …</a:t>
            </a:r>
            <a:endParaRPr lang="en-US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571876"/>
            <a:ext cx="471490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20" y="3236343"/>
            <a:ext cx="1885950" cy="362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572264" y="3571876"/>
            <a:ext cx="2476496" cy="154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572298" y="5113858"/>
            <a:ext cx="2500296" cy="160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500174"/>
            <a:ext cx="3071834" cy="205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1500174"/>
            <a:ext cx="34671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50825" y="53975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 classic practical example</a:t>
            </a:r>
            <a:endParaRPr lang="en-US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45034"/>
            <a:ext cx="4046538" cy="534035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dirty="0">
                <a:solidFill>
                  <a:srgbClr val="150C8E"/>
                </a:solidFill>
              </a:rPr>
              <a:t>CEO of very big listed corporation in Johannesburg</a:t>
            </a:r>
          </a:p>
          <a:p>
            <a:endParaRPr lang="en-US" sz="1600" dirty="0">
              <a:solidFill>
                <a:srgbClr val="150C8E"/>
              </a:solidFill>
            </a:endParaRPr>
          </a:p>
          <a:p>
            <a:r>
              <a:rPr lang="en-US" sz="1600" dirty="0">
                <a:solidFill>
                  <a:srgbClr val="150C8E"/>
                </a:solidFill>
              </a:rPr>
              <a:t>With very big installation</a:t>
            </a:r>
          </a:p>
          <a:p>
            <a:endParaRPr lang="en-US" sz="1600" dirty="0">
              <a:solidFill>
                <a:srgbClr val="150C8E"/>
              </a:solidFill>
            </a:endParaRPr>
          </a:p>
          <a:p>
            <a:r>
              <a:rPr lang="en-US" sz="1600" dirty="0">
                <a:solidFill>
                  <a:srgbClr val="150C8E"/>
                </a:solidFill>
              </a:rPr>
              <a:t>Of very big brand ERP</a:t>
            </a:r>
          </a:p>
          <a:p>
            <a:endParaRPr lang="en-US" sz="1600" dirty="0">
              <a:solidFill>
                <a:srgbClr val="150C8E"/>
              </a:solidFill>
            </a:endParaRPr>
          </a:p>
          <a:p>
            <a:r>
              <a:rPr lang="en-US" sz="1600" dirty="0">
                <a:solidFill>
                  <a:srgbClr val="150C8E"/>
                </a:solidFill>
              </a:rPr>
              <a:t>Used in advertising</a:t>
            </a:r>
          </a:p>
          <a:p>
            <a:endParaRPr lang="en-US" sz="1600" dirty="0">
              <a:solidFill>
                <a:srgbClr val="150C8E"/>
              </a:solidFill>
            </a:endParaRPr>
          </a:p>
          <a:p>
            <a:r>
              <a:rPr lang="en-US" sz="1600" dirty="0">
                <a:solidFill>
                  <a:srgbClr val="150C8E"/>
                </a:solidFill>
              </a:rPr>
              <a:t>“At the executive level I would rate my systems at 1/10”</a:t>
            </a:r>
          </a:p>
          <a:p>
            <a:endParaRPr lang="en-US" sz="1600" dirty="0">
              <a:solidFill>
                <a:srgbClr val="150C8E"/>
              </a:solidFill>
            </a:endParaRPr>
          </a:p>
          <a:p>
            <a:r>
              <a:rPr lang="en-US" sz="1600" dirty="0">
                <a:solidFill>
                  <a:srgbClr val="150C8E"/>
                </a:solidFill>
              </a:rPr>
              <a:t>“At the operational level I would rate my systems at 7/10”</a:t>
            </a:r>
          </a:p>
          <a:p>
            <a:endParaRPr lang="en-US" sz="1600" dirty="0">
              <a:solidFill>
                <a:srgbClr val="150C8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5DEB3C-75CF-43BB-AB2D-14DB6EC9C21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516438" y="1413023"/>
            <a:ext cx="4321175" cy="50403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08713" y="1605111"/>
            <a:ext cx="936625" cy="461962"/>
          </a:xfrm>
          <a:prstGeom prst="rect">
            <a:avLst/>
          </a:prstGeom>
          <a:solidFill>
            <a:srgbClr val="00B0F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dirty="0"/>
              <a:t>1/10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16650" y="5877073"/>
            <a:ext cx="935038" cy="461963"/>
          </a:xfrm>
          <a:prstGeom prst="rect">
            <a:avLst/>
          </a:prstGeom>
          <a:solidFill>
            <a:srgbClr val="00B0F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/>
              <a:t>7/10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4213" y="5662761"/>
            <a:ext cx="3681412" cy="790575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 dirty="0">
                <a:latin typeface="Arial" pitchFamily="34" charset="0"/>
              </a:rPr>
              <a:t>BUT even that is being done with smoke and mirrors!</a:t>
            </a:r>
          </a:p>
        </p:txBody>
      </p:sp>
    </p:spTree>
    <p:extLst>
      <p:ext uri="{BB962C8B-B14F-4D97-AF65-F5344CB8AC3E}">
        <p14:creationId xmlns:p14="http://schemas.microsoft.com/office/powerpoint/2010/main" val="22820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itle 1"/>
          <p:cNvSpPr txBox="1">
            <a:spLocks/>
          </p:cNvSpPr>
          <p:nvPr/>
        </p:nvSpPr>
        <p:spPr bwMode="auto">
          <a:xfrm>
            <a:off x="357188" y="214313"/>
            <a:ext cx="6429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What is the best way to unscramble spaghetti?</a:t>
            </a:r>
            <a:endParaRPr lang="en-US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" name="Picture 9" descr="Plate of spaghetti 030720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3214687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angled Wires iStock_000007154954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1428736"/>
            <a:ext cx="321468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472" y="1785926"/>
            <a:ext cx="8072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ZA" b="1" dirty="0" smtClean="0">
                <a:latin typeface="Verdana" pitchFamily="34" charset="0"/>
              </a:rPr>
              <a:t>Do NOT scramble it in the first place!</a:t>
            </a:r>
            <a:endParaRPr lang="en-US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 txBox="1">
            <a:spLocks/>
          </p:cNvSpPr>
          <p:nvPr/>
        </p:nvSpPr>
        <p:spPr bwMode="auto">
          <a:xfrm>
            <a:off x="357188" y="214313"/>
            <a:ext cx="6429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>
                <a:solidFill>
                  <a:srgbClr val="002060"/>
                </a:solidFill>
                <a:latin typeface="Verdana" pitchFamily="34" charset="0"/>
              </a:rPr>
              <a:t>Structure of strategically aligned Chart of </a:t>
            </a:r>
            <a:r>
              <a:rPr lang="en-US" sz="2400" b="1" dirty="0" smtClean="0">
                <a:solidFill>
                  <a:srgbClr val="002060"/>
                </a:solidFill>
                <a:latin typeface="Verdana" pitchFamily="34" charset="0"/>
              </a:rPr>
              <a:t>Accounts </a:t>
            </a:r>
            <a:r>
              <a:rPr lang="en-US" sz="2400" b="1" dirty="0" smtClean="0">
                <a:solidFill>
                  <a:srgbClr val="002060"/>
                </a:solidFill>
                <a:latin typeface="Verdana" pitchFamily="34" charset="0"/>
                <a:sym typeface="Wingdings" pitchFamily="2" charset="2"/>
              </a:rPr>
              <a:t> plant maintenance  inventory  etc</a:t>
            </a:r>
            <a:endParaRPr lang="en-US" sz="24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642910" y="1773784"/>
          <a:ext cx="3000396" cy="480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4143372" y="2000240"/>
          <a:ext cx="2286016" cy="369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 flipH="1" flipV="1">
            <a:off x="3143250" y="2643188"/>
            <a:ext cx="1500188" cy="500062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15125" y="1571625"/>
            <a:ext cx="2428875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sz="1600">
                <a:latin typeface="Verdana" pitchFamily="34" charset="0"/>
              </a:rPr>
              <a:t>Assets</a:t>
            </a:r>
          </a:p>
          <a:p>
            <a:r>
              <a:rPr lang="en-ZA" sz="1200">
                <a:latin typeface="Verdana" pitchFamily="34" charset="0"/>
              </a:rPr>
              <a:t>  Assets owned</a:t>
            </a:r>
          </a:p>
          <a:p>
            <a:r>
              <a:rPr lang="en-ZA" sz="1200">
                <a:latin typeface="Verdana" pitchFamily="34" charset="0"/>
              </a:rPr>
              <a:t>  Assets leased</a:t>
            </a:r>
          </a:p>
          <a:p>
            <a:r>
              <a:rPr lang="en-ZA" sz="1200">
                <a:latin typeface="Verdana" pitchFamily="34" charset="0"/>
              </a:rPr>
              <a:t>  ...</a:t>
            </a:r>
          </a:p>
          <a:p>
            <a:r>
              <a:rPr lang="en-ZA" sz="1200">
                <a:latin typeface="Verdana" pitchFamily="34" charset="0"/>
              </a:rPr>
              <a:t>  Dep’n assets owned</a:t>
            </a:r>
          </a:p>
          <a:p>
            <a:r>
              <a:rPr lang="en-ZA" sz="1200">
                <a:latin typeface="Verdana" pitchFamily="34" charset="0"/>
              </a:rPr>
              <a:t>  Dep’n assets leased</a:t>
            </a:r>
          </a:p>
          <a:p>
            <a:r>
              <a:rPr lang="en-ZA" sz="1200">
                <a:latin typeface="Verdana" pitchFamily="34" charset="0"/>
              </a:rPr>
              <a:t>  ...</a:t>
            </a:r>
          </a:p>
          <a:p>
            <a:endParaRPr lang="en-ZA" sz="1600">
              <a:latin typeface="Verdana" pitchFamily="34" charset="0"/>
            </a:endParaRPr>
          </a:p>
          <a:p>
            <a:r>
              <a:rPr lang="en-ZA" sz="1600">
                <a:latin typeface="Verdana" pitchFamily="34" charset="0"/>
              </a:rPr>
              <a:t>Liabilities</a:t>
            </a:r>
          </a:p>
          <a:p>
            <a:r>
              <a:rPr lang="en-ZA" sz="1600">
                <a:latin typeface="Verdana" pitchFamily="34" charset="0"/>
              </a:rPr>
              <a:t>Income</a:t>
            </a:r>
          </a:p>
          <a:p>
            <a:r>
              <a:rPr lang="en-ZA" sz="1600">
                <a:latin typeface="Verdana" pitchFamily="34" charset="0"/>
              </a:rPr>
              <a:t>Expenses</a:t>
            </a:r>
          </a:p>
          <a:p>
            <a:r>
              <a:rPr lang="en-ZA" sz="1200">
                <a:latin typeface="Verdana" pitchFamily="34" charset="0"/>
              </a:rPr>
              <a:t>   R&amp;M assets</a:t>
            </a:r>
          </a:p>
          <a:p>
            <a:r>
              <a:rPr lang="en-ZA" sz="1200">
                <a:latin typeface="Verdana" pitchFamily="34" charset="0"/>
              </a:rPr>
              <a:t>   Finance and insurance</a:t>
            </a:r>
          </a:p>
          <a:p>
            <a:r>
              <a:rPr lang="en-ZA" sz="1200">
                <a:latin typeface="Verdana" pitchFamily="34" charset="0"/>
              </a:rPr>
              <a:t>      assets</a:t>
            </a:r>
          </a:p>
          <a:p>
            <a:r>
              <a:rPr lang="en-ZA" sz="1200">
                <a:latin typeface="Verdana" pitchFamily="34" charset="0"/>
              </a:rPr>
              <a:t>   ...</a:t>
            </a:r>
          </a:p>
          <a:p>
            <a:endParaRPr lang="en-ZA" sz="1200">
              <a:latin typeface="Verdana" pitchFamily="34" charset="0"/>
            </a:endParaRPr>
          </a:p>
          <a:p>
            <a:r>
              <a:rPr lang="en-ZA" sz="1600">
                <a:latin typeface="Verdana" pitchFamily="34" charset="0"/>
              </a:rPr>
              <a:t>Plant Maintenance</a:t>
            </a:r>
          </a:p>
          <a:p>
            <a:endParaRPr lang="en-ZA" sz="1600">
              <a:latin typeface="Verdana" pitchFamily="34" charset="0"/>
            </a:endParaRPr>
          </a:p>
          <a:p>
            <a:r>
              <a:rPr lang="en-ZA" sz="1600">
                <a:latin typeface="Verdana" pitchFamily="34" charset="0"/>
              </a:rPr>
              <a:t>Materials Management</a:t>
            </a:r>
            <a:endParaRPr lang="en-US" sz="1600">
              <a:latin typeface="Verdana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143372" y="6000768"/>
            <a:ext cx="39290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ZA" dirty="0">
                <a:latin typeface="Verdana" pitchFamily="34" charset="0"/>
              </a:rPr>
              <a:t>Provide for foreseeable </a:t>
            </a:r>
            <a:r>
              <a:rPr lang="en-ZA" dirty="0" smtClean="0">
                <a:latin typeface="Verdana" pitchFamily="34" charset="0"/>
              </a:rPr>
              <a:t>growth</a:t>
            </a:r>
          </a:p>
          <a:p>
            <a:r>
              <a:rPr lang="en-ZA" dirty="0" smtClean="0">
                <a:latin typeface="Verdana" pitchFamily="34" charset="0"/>
              </a:rPr>
              <a:t>Five to ten years</a:t>
            </a:r>
            <a:endParaRPr lang="en-US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3" grpId="0">
        <p:bldAsOne/>
      </p:bldGraphic>
      <p:bldP spid="18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357188" y="214313"/>
            <a:ext cx="6429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>
                <a:solidFill>
                  <a:srgbClr val="002060"/>
                </a:solidFill>
                <a:latin typeface="Verdana" pitchFamily="34" charset="0"/>
              </a:rPr>
              <a:t>Mapping between modules</a:t>
            </a:r>
          </a:p>
          <a:p>
            <a:r>
              <a:rPr lang="en-ZA" sz="2400" b="1">
                <a:solidFill>
                  <a:srgbClr val="002060"/>
                </a:solidFill>
                <a:latin typeface="Verdana" pitchFamily="34" charset="0"/>
              </a:rPr>
              <a:t>Well structured</a:t>
            </a:r>
            <a:endParaRPr lang="en-US" sz="2400" b="1">
              <a:solidFill>
                <a:srgbClr val="002060"/>
              </a:solidFill>
              <a:latin typeface="Verdana" pitchFamily="34" charset="0"/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6000760" y="2000240"/>
          <a:ext cx="2286016" cy="369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10800000">
            <a:off x="3071813" y="2714625"/>
            <a:ext cx="2928937" cy="158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/>
          <p:cNvGraphicFramePr/>
          <p:nvPr/>
        </p:nvGraphicFramePr>
        <p:xfrm>
          <a:off x="785786" y="2000240"/>
          <a:ext cx="2286016" cy="369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8134" name="TextBox 11"/>
          <p:cNvSpPr txBox="1">
            <a:spLocks noChangeArrowheads="1"/>
          </p:cNvSpPr>
          <p:nvPr/>
        </p:nvSpPr>
        <p:spPr bwMode="auto">
          <a:xfrm>
            <a:off x="357188" y="157162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b="1" dirty="0">
                <a:solidFill>
                  <a:srgbClr val="002060"/>
                </a:solidFill>
                <a:latin typeface="Verdana" pitchFamily="34" charset="0"/>
              </a:rPr>
              <a:t>GL R&amp;M spares expenses</a:t>
            </a:r>
            <a:endParaRPr lang="en-US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48135" name="TextBox 13"/>
          <p:cNvSpPr txBox="1">
            <a:spLocks noChangeArrowheads="1"/>
          </p:cNvSpPr>
          <p:nvPr/>
        </p:nvSpPr>
        <p:spPr bwMode="auto">
          <a:xfrm>
            <a:off x="5214938" y="157162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b="1">
                <a:solidFill>
                  <a:srgbClr val="002060"/>
                </a:solidFill>
                <a:latin typeface="Verdana" pitchFamily="34" charset="0"/>
              </a:rPr>
              <a:t>MM plant spares</a:t>
            </a:r>
            <a:endParaRPr lang="en-US" b="1">
              <a:solidFill>
                <a:srgbClr val="002060"/>
              </a:solidFill>
              <a:latin typeface="Verdana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3071813" y="3286125"/>
            <a:ext cx="2928937" cy="158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3071813" y="3857625"/>
            <a:ext cx="2928937" cy="158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3071813" y="4429125"/>
            <a:ext cx="3000375" cy="158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3071813" y="5000625"/>
            <a:ext cx="3000375" cy="158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3000375" y="5500688"/>
            <a:ext cx="3000375" cy="1587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Orderly Cables iStock_000004693523Small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57563" y="3071813"/>
            <a:ext cx="246856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1" grpId="0">
        <p:bldAsOne/>
      </p:bldGraphic>
      <p:bldP spid="48134" grpId="0"/>
      <p:bldP spid="4813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7215238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Precision strategic content engineering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IS the missing 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596" y="1643050"/>
            <a:ext cx="7929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002060"/>
                </a:solidFill>
              </a:rPr>
              <a:t>Lack of coding structure and standards</a:t>
            </a:r>
          </a:p>
          <a:p>
            <a:endParaRPr lang="en-ZA" dirty="0" smtClean="0">
              <a:solidFill>
                <a:srgbClr val="002060"/>
              </a:solidFill>
            </a:endParaRPr>
          </a:p>
          <a:p>
            <a:r>
              <a:rPr lang="en-ZA" dirty="0" smtClean="0">
                <a:solidFill>
                  <a:srgbClr val="002060"/>
                </a:solidFill>
              </a:rPr>
              <a:t>versus</a:t>
            </a:r>
          </a:p>
          <a:p>
            <a:endParaRPr lang="en-ZA" dirty="0" smtClean="0">
              <a:solidFill>
                <a:srgbClr val="002060"/>
              </a:solidFill>
            </a:endParaRPr>
          </a:p>
          <a:p>
            <a:r>
              <a:rPr lang="en-ZA" dirty="0" smtClean="0">
                <a:solidFill>
                  <a:srgbClr val="002060"/>
                </a:solidFill>
              </a:rPr>
              <a:t>fundamental first principles precision strategic content engineering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Tangled Wires iStock_000007154954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3248"/>
            <a:ext cx="37147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Orderly Cables iStock_000004693523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143248"/>
            <a:ext cx="3357554" cy="263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86182" y="478632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2060"/>
                </a:solidFill>
              </a:rPr>
              <a:t>Instead of -&gt;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857892"/>
            <a:ext cx="314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Current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00760" y="5786454"/>
            <a:ext cx="314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smtClean="0"/>
              <a:t>Objective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0" grpId="0"/>
      <p:bldP spid="9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Business Intelligence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the ideal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662" y="4714884"/>
            <a:ext cx="7215238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Strategic Engineered Precision Taxonomies™ </a:t>
            </a:r>
          </a:p>
          <a:p>
            <a:pPr algn="ctr"/>
            <a:r>
              <a:rPr lang="en-ZA" b="1" dirty="0" smtClean="0">
                <a:solidFill>
                  <a:schemeClr val="bg1"/>
                </a:solidFill>
              </a:rPr>
              <a:t>The foundation of decision support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8662" y="3714752"/>
            <a:ext cx="72152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err="1" smtClean="0">
                <a:solidFill>
                  <a:schemeClr val="bg1"/>
                </a:solidFill>
              </a:rPr>
              <a:t>ERP</a:t>
            </a:r>
            <a:endParaRPr lang="en-ZA" b="1" dirty="0" smtClean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8662" y="1571612"/>
            <a:ext cx="72152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Business intelligence solutions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8662" y="5715016"/>
            <a:ext cx="72152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The business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" name="Group 262"/>
          <p:cNvGrpSpPr/>
          <p:nvPr/>
        </p:nvGrpSpPr>
        <p:grpSpPr>
          <a:xfrm>
            <a:off x="1025500" y="5357826"/>
            <a:ext cx="7002512" cy="357190"/>
            <a:chOff x="1025500" y="5357826"/>
            <a:chExt cx="7002512" cy="357190"/>
          </a:xfrm>
        </p:grpSpPr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4511781" y="5533933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4680057" y="5533933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4822933" y="5533933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4965809" y="5533933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21" idx="0"/>
              <a:endCxn id="9" idx="2"/>
            </p:cNvCxnSpPr>
            <p:nvPr/>
          </p:nvCxnSpPr>
          <p:spPr>
            <a:xfrm flipV="1">
              <a:off x="4536281" y="5361215"/>
              <a:ext cx="0" cy="35380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7"/>
            <p:cNvGrpSpPr/>
            <p:nvPr/>
          </p:nvGrpSpPr>
          <p:grpSpPr>
            <a:xfrm>
              <a:off x="5286380" y="5361215"/>
              <a:ext cx="455616" cy="353801"/>
              <a:chOff x="4687888" y="5357826"/>
              <a:chExt cx="455616" cy="35380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33"/>
            <p:cNvGrpSpPr/>
            <p:nvPr/>
          </p:nvGrpSpPr>
          <p:grpSpPr>
            <a:xfrm>
              <a:off x="5902334" y="5361215"/>
              <a:ext cx="455616" cy="353801"/>
              <a:chOff x="4687888" y="5357826"/>
              <a:chExt cx="455616" cy="353801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38"/>
            <p:cNvGrpSpPr/>
            <p:nvPr/>
          </p:nvGrpSpPr>
          <p:grpSpPr>
            <a:xfrm>
              <a:off x="6500826" y="5357826"/>
              <a:ext cx="455616" cy="353801"/>
              <a:chOff x="4687888" y="5357826"/>
              <a:chExt cx="455616" cy="353801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43"/>
            <p:cNvGrpSpPr/>
            <p:nvPr/>
          </p:nvGrpSpPr>
          <p:grpSpPr>
            <a:xfrm>
              <a:off x="7116780" y="5357826"/>
              <a:ext cx="455616" cy="353801"/>
              <a:chOff x="4687888" y="5357826"/>
              <a:chExt cx="455616" cy="353801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48"/>
            <p:cNvGrpSpPr/>
            <p:nvPr/>
          </p:nvGrpSpPr>
          <p:grpSpPr>
            <a:xfrm>
              <a:off x="3902070" y="5357826"/>
              <a:ext cx="455616" cy="353801"/>
              <a:chOff x="4687888" y="5357826"/>
              <a:chExt cx="455616" cy="353801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53"/>
            <p:cNvGrpSpPr/>
            <p:nvPr/>
          </p:nvGrpSpPr>
          <p:grpSpPr>
            <a:xfrm>
              <a:off x="3286116" y="5357826"/>
              <a:ext cx="455616" cy="353801"/>
              <a:chOff x="4687888" y="5357826"/>
              <a:chExt cx="455616" cy="353801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58"/>
            <p:cNvGrpSpPr/>
            <p:nvPr/>
          </p:nvGrpSpPr>
          <p:grpSpPr>
            <a:xfrm>
              <a:off x="2687624" y="5357826"/>
              <a:ext cx="455616" cy="353801"/>
              <a:chOff x="4687888" y="5357826"/>
              <a:chExt cx="455616" cy="353801"/>
            </a:xfrm>
          </p:grpSpPr>
          <p:cxnSp>
            <p:nvCxnSpPr>
              <p:cNvPr id="60" name="Straight Arrow Connector 5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63"/>
            <p:cNvGrpSpPr/>
            <p:nvPr/>
          </p:nvGrpSpPr>
          <p:grpSpPr>
            <a:xfrm>
              <a:off x="2044682" y="5357826"/>
              <a:ext cx="455616" cy="353801"/>
              <a:chOff x="4687888" y="5357826"/>
              <a:chExt cx="455616" cy="353801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68"/>
            <p:cNvGrpSpPr/>
            <p:nvPr/>
          </p:nvGrpSpPr>
          <p:grpSpPr>
            <a:xfrm>
              <a:off x="1428728" y="5357826"/>
              <a:ext cx="455616" cy="353801"/>
              <a:chOff x="4687888" y="5357826"/>
              <a:chExt cx="455616" cy="353801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73"/>
            <p:cNvGrpSpPr/>
            <p:nvPr/>
          </p:nvGrpSpPr>
          <p:grpSpPr>
            <a:xfrm>
              <a:off x="1025500" y="5357826"/>
              <a:ext cx="287340" cy="353801"/>
              <a:chOff x="4856164" y="5357826"/>
              <a:chExt cx="287340" cy="353801"/>
            </a:xfrm>
          </p:grpSpPr>
          <p:cxnSp>
            <p:nvCxnSpPr>
              <p:cNvPr id="76" name="Straight Arrow Connector 75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78"/>
            <p:cNvGrpSpPr/>
            <p:nvPr/>
          </p:nvGrpSpPr>
          <p:grpSpPr>
            <a:xfrm>
              <a:off x="7715272" y="5357826"/>
              <a:ext cx="312740" cy="353801"/>
              <a:chOff x="4687888" y="5357826"/>
              <a:chExt cx="312740" cy="353801"/>
            </a:xfrm>
          </p:grpSpPr>
          <p:cxnSp>
            <p:nvCxnSpPr>
              <p:cNvPr id="80" name="Straight Arrow Connector 7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260"/>
          <p:cNvGrpSpPr/>
          <p:nvPr/>
        </p:nvGrpSpPr>
        <p:grpSpPr>
          <a:xfrm>
            <a:off x="1025500" y="4354305"/>
            <a:ext cx="7002512" cy="357984"/>
            <a:chOff x="1025500" y="4354305"/>
            <a:chExt cx="7002512" cy="357984"/>
          </a:xfrm>
        </p:grpSpPr>
        <p:cxnSp>
          <p:nvCxnSpPr>
            <p:cNvPr id="140" name="Straight Arrow Connector 139"/>
            <p:cNvCxnSpPr/>
            <p:nvPr/>
          </p:nvCxnSpPr>
          <p:spPr>
            <a:xfrm rot="5400000" flipH="1" flipV="1">
              <a:off x="4359381" y="4534595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40"/>
            <p:cNvGrpSpPr/>
            <p:nvPr/>
          </p:nvGrpSpPr>
          <p:grpSpPr>
            <a:xfrm>
              <a:off x="4687888" y="4354305"/>
              <a:ext cx="455616" cy="353801"/>
              <a:chOff x="4687888" y="5357826"/>
              <a:chExt cx="455616" cy="353801"/>
            </a:xfrm>
          </p:grpSpPr>
          <p:cxnSp>
            <p:nvCxnSpPr>
              <p:cNvPr id="143" name="Straight Arrow Connector 14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146"/>
            <p:cNvGrpSpPr/>
            <p:nvPr/>
          </p:nvGrpSpPr>
          <p:grpSpPr>
            <a:xfrm>
              <a:off x="5286380" y="4357694"/>
              <a:ext cx="455616" cy="353801"/>
              <a:chOff x="4687888" y="5357826"/>
              <a:chExt cx="455616" cy="353801"/>
            </a:xfrm>
          </p:grpSpPr>
          <p:cxnSp>
            <p:nvCxnSpPr>
              <p:cNvPr id="148" name="Straight Arrow Connector 14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151"/>
            <p:cNvGrpSpPr/>
            <p:nvPr/>
          </p:nvGrpSpPr>
          <p:grpSpPr>
            <a:xfrm>
              <a:off x="5902334" y="4357694"/>
              <a:ext cx="455616" cy="353801"/>
              <a:chOff x="4687888" y="5357826"/>
              <a:chExt cx="455616" cy="353801"/>
            </a:xfrm>
          </p:grpSpPr>
          <p:cxnSp>
            <p:nvCxnSpPr>
              <p:cNvPr id="153" name="Straight Arrow Connector 15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156"/>
            <p:cNvGrpSpPr/>
            <p:nvPr/>
          </p:nvGrpSpPr>
          <p:grpSpPr>
            <a:xfrm>
              <a:off x="6500826" y="4354305"/>
              <a:ext cx="455616" cy="353801"/>
              <a:chOff x="4687888" y="5357826"/>
              <a:chExt cx="455616" cy="353801"/>
            </a:xfrm>
          </p:grpSpPr>
          <p:cxnSp>
            <p:nvCxnSpPr>
              <p:cNvPr id="158" name="Straight Arrow Connector 15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161"/>
            <p:cNvGrpSpPr/>
            <p:nvPr/>
          </p:nvGrpSpPr>
          <p:grpSpPr>
            <a:xfrm>
              <a:off x="7116780" y="4354305"/>
              <a:ext cx="455616" cy="353801"/>
              <a:chOff x="4687888" y="5357826"/>
              <a:chExt cx="455616" cy="353801"/>
            </a:xfrm>
          </p:grpSpPr>
          <p:cxnSp>
            <p:nvCxnSpPr>
              <p:cNvPr id="163" name="Straight Arrow Connector 16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oup 166"/>
            <p:cNvGrpSpPr/>
            <p:nvPr/>
          </p:nvGrpSpPr>
          <p:grpSpPr>
            <a:xfrm>
              <a:off x="3902070" y="4354305"/>
              <a:ext cx="455616" cy="353801"/>
              <a:chOff x="4687888" y="5357826"/>
              <a:chExt cx="455616" cy="353801"/>
            </a:xfrm>
          </p:grpSpPr>
          <p:cxnSp>
            <p:nvCxnSpPr>
              <p:cNvPr id="168" name="Straight Arrow Connector 16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Group 171"/>
            <p:cNvGrpSpPr/>
            <p:nvPr/>
          </p:nvGrpSpPr>
          <p:grpSpPr>
            <a:xfrm>
              <a:off x="3286116" y="4354305"/>
              <a:ext cx="455616" cy="353801"/>
              <a:chOff x="4687888" y="5357826"/>
              <a:chExt cx="455616" cy="353801"/>
            </a:xfrm>
          </p:grpSpPr>
          <p:cxnSp>
            <p:nvCxnSpPr>
              <p:cNvPr id="173" name="Straight Arrow Connector 17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7" name="Group 176"/>
            <p:cNvGrpSpPr/>
            <p:nvPr/>
          </p:nvGrpSpPr>
          <p:grpSpPr>
            <a:xfrm>
              <a:off x="2687624" y="4354305"/>
              <a:ext cx="455616" cy="353801"/>
              <a:chOff x="4687888" y="5357826"/>
              <a:chExt cx="455616" cy="353801"/>
            </a:xfrm>
          </p:grpSpPr>
          <p:cxnSp>
            <p:nvCxnSpPr>
              <p:cNvPr id="178" name="Straight Arrow Connector 17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Group 181"/>
            <p:cNvGrpSpPr/>
            <p:nvPr/>
          </p:nvGrpSpPr>
          <p:grpSpPr>
            <a:xfrm>
              <a:off x="2044682" y="4354305"/>
              <a:ext cx="455616" cy="353801"/>
              <a:chOff x="4687888" y="5357826"/>
              <a:chExt cx="455616" cy="353801"/>
            </a:xfrm>
          </p:grpSpPr>
          <p:cxnSp>
            <p:nvCxnSpPr>
              <p:cNvPr id="183" name="Straight Arrow Connector 18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oup 186"/>
            <p:cNvGrpSpPr/>
            <p:nvPr/>
          </p:nvGrpSpPr>
          <p:grpSpPr>
            <a:xfrm>
              <a:off x="1428728" y="4354305"/>
              <a:ext cx="455616" cy="353801"/>
              <a:chOff x="4687888" y="5357826"/>
              <a:chExt cx="455616" cy="353801"/>
            </a:xfrm>
          </p:grpSpPr>
          <p:cxnSp>
            <p:nvCxnSpPr>
              <p:cNvPr id="188" name="Straight Arrow Connector 18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Arrow Connector 18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 191"/>
            <p:cNvGrpSpPr/>
            <p:nvPr/>
          </p:nvGrpSpPr>
          <p:grpSpPr>
            <a:xfrm>
              <a:off x="1025500" y="4354305"/>
              <a:ext cx="287340" cy="353801"/>
              <a:chOff x="4856164" y="5357826"/>
              <a:chExt cx="287340" cy="353801"/>
            </a:xfrm>
          </p:grpSpPr>
          <p:cxnSp>
            <p:nvCxnSpPr>
              <p:cNvPr id="193" name="Straight Arrow Connector 192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195"/>
            <p:cNvGrpSpPr/>
            <p:nvPr/>
          </p:nvGrpSpPr>
          <p:grpSpPr>
            <a:xfrm>
              <a:off x="7715272" y="4354305"/>
              <a:ext cx="312740" cy="353801"/>
              <a:chOff x="4687888" y="5357826"/>
              <a:chExt cx="312740" cy="353801"/>
            </a:xfrm>
          </p:grpSpPr>
          <p:cxnSp>
            <p:nvCxnSpPr>
              <p:cNvPr id="197" name="Straight Arrow Connector 196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0" name="Group 259"/>
          <p:cNvGrpSpPr/>
          <p:nvPr/>
        </p:nvGrpSpPr>
        <p:grpSpPr>
          <a:xfrm>
            <a:off x="1062013" y="2210370"/>
            <a:ext cx="7002512" cy="1504382"/>
            <a:chOff x="1062013" y="2210370"/>
            <a:chExt cx="7002512" cy="357984"/>
          </a:xfrm>
        </p:grpSpPr>
        <p:cxnSp>
          <p:nvCxnSpPr>
            <p:cNvPr id="200" name="Straight Arrow Connector 199"/>
            <p:cNvCxnSpPr/>
            <p:nvPr/>
          </p:nvCxnSpPr>
          <p:spPr>
            <a:xfrm rot="5400000" flipH="1" flipV="1">
              <a:off x="4395894" y="2390660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1" name="Group 200"/>
            <p:cNvGrpSpPr/>
            <p:nvPr/>
          </p:nvGrpSpPr>
          <p:grpSpPr>
            <a:xfrm>
              <a:off x="4724401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03" name="Straight Arrow Connector 20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06"/>
            <p:cNvGrpSpPr/>
            <p:nvPr/>
          </p:nvGrpSpPr>
          <p:grpSpPr>
            <a:xfrm>
              <a:off x="5322893" y="2213759"/>
              <a:ext cx="455616" cy="353801"/>
              <a:chOff x="4687888" y="5357826"/>
              <a:chExt cx="455616" cy="353801"/>
            </a:xfrm>
          </p:grpSpPr>
          <p:cxnSp>
            <p:nvCxnSpPr>
              <p:cNvPr id="208" name="Straight Arrow Connector 20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3" name="Group 211"/>
            <p:cNvGrpSpPr/>
            <p:nvPr/>
          </p:nvGrpSpPr>
          <p:grpSpPr>
            <a:xfrm>
              <a:off x="5938847" y="2213759"/>
              <a:ext cx="455616" cy="353801"/>
              <a:chOff x="4687888" y="5357826"/>
              <a:chExt cx="455616" cy="353801"/>
            </a:xfrm>
          </p:grpSpPr>
          <p:cxnSp>
            <p:nvCxnSpPr>
              <p:cNvPr id="213" name="Straight Arrow Connector 21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4" name="Group 216"/>
            <p:cNvGrpSpPr/>
            <p:nvPr/>
          </p:nvGrpSpPr>
          <p:grpSpPr>
            <a:xfrm>
              <a:off x="6537339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18" name="Straight Arrow Connector 21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5" name="Group 221"/>
            <p:cNvGrpSpPr/>
            <p:nvPr/>
          </p:nvGrpSpPr>
          <p:grpSpPr>
            <a:xfrm>
              <a:off x="7153293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23" name="Straight Arrow Connector 22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" name="Group 226"/>
            <p:cNvGrpSpPr/>
            <p:nvPr/>
          </p:nvGrpSpPr>
          <p:grpSpPr>
            <a:xfrm>
              <a:off x="3938583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28" name="Straight Arrow Connector 22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7" name="Group 231"/>
            <p:cNvGrpSpPr/>
            <p:nvPr/>
          </p:nvGrpSpPr>
          <p:grpSpPr>
            <a:xfrm>
              <a:off x="3322629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33" name="Straight Arrow Connector 23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" name="Group 236"/>
            <p:cNvGrpSpPr/>
            <p:nvPr/>
          </p:nvGrpSpPr>
          <p:grpSpPr>
            <a:xfrm>
              <a:off x="2724137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38" name="Straight Arrow Connector 23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" name="Group 241"/>
            <p:cNvGrpSpPr/>
            <p:nvPr/>
          </p:nvGrpSpPr>
          <p:grpSpPr>
            <a:xfrm>
              <a:off x="2081195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43" name="Straight Arrow Connector 24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0" name="Group 246"/>
            <p:cNvGrpSpPr/>
            <p:nvPr/>
          </p:nvGrpSpPr>
          <p:grpSpPr>
            <a:xfrm>
              <a:off x="1465241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48" name="Straight Arrow Connector 24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Arrow Connector 25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1" name="Group 251"/>
            <p:cNvGrpSpPr/>
            <p:nvPr/>
          </p:nvGrpSpPr>
          <p:grpSpPr>
            <a:xfrm>
              <a:off x="1062013" y="2210370"/>
              <a:ext cx="287340" cy="353801"/>
              <a:chOff x="4856164" y="5357826"/>
              <a:chExt cx="287340" cy="353801"/>
            </a:xfrm>
          </p:grpSpPr>
          <p:cxnSp>
            <p:nvCxnSpPr>
              <p:cNvPr id="253" name="Straight Arrow Connector 252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Arrow Connector 254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255"/>
            <p:cNvGrpSpPr/>
            <p:nvPr/>
          </p:nvGrpSpPr>
          <p:grpSpPr>
            <a:xfrm>
              <a:off x="7751785" y="2210370"/>
              <a:ext cx="312740" cy="353801"/>
              <a:chOff x="4687888" y="5357826"/>
              <a:chExt cx="312740" cy="353801"/>
            </a:xfrm>
          </p:grpSpPr>
          <p:cxnSp>
            <p:nvCxnSpPr>
              <p:cNvPr id="257" name="Straight Arrow Connector 256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9" y="1"/>
            <a:ext cx="2143139" cy="135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" name="Up Arrow 191"/>
          <p:cNvSpPr/>
          <p:nvPr/>
        </p:nvSpPr>
        <p:spPr>
          <a:xfrm>
            <a:off x="4929190" y="1214422"/>
            <a:ext cx="928694" cy="42862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TextBox 195"/>
          <p:cNvSpPr txBox="1"/>
          <p:nvPr/>
        </p:nvSpPr>
        <p:spPr>
          <a:xfrm>
            <a:off x="2000232" y="642918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rgbClr val="FF0000"/>
                </a:solidFill>
              </a:rPr>
              <a:t>Better DECISIONS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1" name="Up Arrow 200"/>
          <p:cNvSpPr/>
          <p:nvPr/>
        </p:nvSpPr>
        <p:spPr>
          <a:xfrm rot="16200000">
            <a:off x="3679025" y="750075"/>
            <a:ext cx="928694" cy="42862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20" grpId="0" animBg="1"/>
      <p:bldP spid="21" grpId="0" animBg="1"/>
      <p:bldP spid="192" grpId="0" animBg="1"/>
      <p:bldP spid="196" grpId="0"/>
      <p:bldP spid="201" grpId="0" animBg="1"/>
      <p:bldP spid="20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Business Intelligence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current reality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8662" y="3711363"/>
            <a:ext cx="72152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err="1" smtClean="0">
                <a:solidFill>
                  <a:schemeClr val="bg1"/>
                </a:solidFill>
              </a:rPr>
              <a:t>ERP</a:t>
            </a:r>
            <a:endParaRPr lang="en-ZA" b="1" dirty="0" smtClean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8662" y="1714488"/>
            <a:ext cx="72152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Business intelligence solutions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8662" y="5715016"/>
            <a:ext cx="72152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The business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" name="Group 76"/>
          <p:cNvGrpSpPr/>
          <p:nvPr/>
        </p:nvGrpSpPr>
        <p:grpSpPr>
          <a:xfrm>
            <a:off x="1000100" y="2285992"/>
            <a:ext cx="7000924" cy="1429554"/>
            <a:chOff x="1000100" y="2285992"/>
            <a:chExt cx="7000924" cy="1429554"/>
          </a:xfrm>
        </p:grpSpPr>
        <p:grpSp>
          <p:nvGrpSpPr>
            <p:cNvPr id="4" name="Group 45"/>
            <p:cNvGrpSpPr/>
            <p:nvPr/>
          </p:nvGrpSpPr>
          <p:grpSpPr>
            <a:xfrm>
              <a:off x="1000100" y="2285992"/>
              <a:ext cx="3571900" cy="1429554"/>
              <a:chOff x="1214414" y="4286256"/>
              <a:chExt cx="6572296" cy="1429554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1214414" y="4357694"/>
                <a:ext cx="178595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10800000">
                <a:off x="1714480" y="4357694"/>
                <a:ext cx="3714776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rot="5400000" flipH="1" flipV="1">
                <a:off x="6215074" y="4357694"/>
                <a:ext cx="1357322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5400000" flipH="1" flipV="1">
                <a:off x="7036611" y="4964917"/>
                <a:ext cx="1357322" cy="142876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16200000" flipV="1">
                <a:off x="5715008" y="4429132"/>
                <a:ext cx="1428760" cy="114300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5400000" flipH="1" flipV="1">
                <a:off x="3178959" y="5036355"/>
                <a:ext cx="1357322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0800000">
                <a:off x="1500166" y="4357694"/>
                <a:ext cx="142876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1" idx="0"/>
              </p:cNvCxnSpPr>
              <p:nvPr/>
            </p:nvCxnSpPr>
            <p:spPr>
              <a:xfrm rot="5400000" flipH="1" flipV="1">
                <a:off x="4304107" y="4589868"/>
                <a:ext cx="1357322" cy="892975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16200000" flipV="1">
                <a:off x="4750595" y="4536289"/>
                <a:ext cx="1357322" cy="100013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4"/>
            <p:cNvGrpSpPr/>
            <p:nvPr/>
          </p:nvGrpSpPr>
          <p:grpSpPr>
            <a:xfrm flipH="1">
              <a:off x="5357818" y="2285992"/>
              <a:ext cx="2643206" cy="1429554"/>
              <a:chOff x="1214414" y="2214555"/>
              <a:chExt cx="6572296" cy="1429554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1214414" y="2285993"/>
                <a:ext cx="178595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0800000">
                <a:off x="1714480" y="2285993"/>
                <a:ext cx="3714776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5400000" flipH="1" flipV="1">
                <a:off x="6215074" y="2285993"/>
                <a:ext cx="1357322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 flipH="1" flipV="1">
                <a:off x="7036611" y="2893216"/>
                <a:ext cx="1357322" cy="142876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rot="16200000" flipV="1">
                <a:off x="5715008" y="2357431"/>
                <a:ext cx="1428760" cy="114300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5400000" flipH="1" flipV="1">
                <a:off x="3178959" y="2964654"/>
                <a:ext cx="1357322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rot="10800000">
                <a:off x="1500166" y="2285993"/>
                <a:ext cx="142876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 flipH="1" flipV="1">
                <a:off x="4304107" y="2518167"/>
                <a:ext cx="1357322" cy="892975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rot="16200000" flipV="1">
                <a:off x="4750595" y="2464588"/>
                <a:ext cx="1357322" cy="100013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77"/>
          <p:cNvGrpSpPr/>
          <p:nvPr/>
        </p:nvGrpSpPr>
        <p:grpSpPr>
          <a:xfrm>
            <a:off x="1071538" y="4285462"/>
            <a:ext cx="6858048" cy="1430348"/>
            <a:chOff x="1071538" y="4285462"/>
            <a:chExt cx="6858048" cy="1430348"/>
          </a:xfrm>
        </p:grpSpPr>
        <p:grpSp>
          <p:nvGrpSpPr>
            <p:cNvPr id="7" name="Group 46"/>
            <p:cNvGrpSpPr/>
            <p:nvPr/>
          </p:nvGrpSpPr>
          <p:grpSpPr>
            <a:xfrm>
              <a:off x="4929190" y="4286256"/>
              <a:ext cx="3000396" cy="1367640"/>
              <a:chOff x="1214414" y="4286256"/>
              <a:chExt cx="6572296" cy="1429554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 flipV="1">
                <a:off x="1214414" y="4357694"/>
                <a:ext cx="178595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rot="10800000">
                <a:off x="1714480" y="4357694"/>
                <a:ext cx="3714776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rot="5400000" flipH="1" flipV="1">
                <a:off x="6215074" y="4357694"/>
                <a:ext cx="1357322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rot="5400000" flipH="1" flipV="1">
                <a:off x="7036611" y="4964917"/>
                <a:ext cx="1357322" cy="142876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6200000" flipV="1">
                <a:off x="5715008" y="4429132"/>
                <a:ext cx="1428760" cy="114300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5400000" flipH="1" flipV="1">
                <a:off x="3178959" y="5036355"/>
                <a:ext cx="1357322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10800000">
                <a:off x="1500166" y="4357694"/>
                <a:ext cx="142876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rot="5400000" flipH="1" flipV="1">
                <a:off x="4304107" y="4589868"/>
                <a:ext cx="1357322" cy="892975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6200000" flipV="1">
                <a:off x="4750595" y="4536289"/>
                <a:ext cx="1357322" cy="100013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56"/>
            <p:cNvGrpSpPr/>
            <p:nvPr/>
          </p:nvGrpSpPr>
          <p:grpSpPr>
            <a:xfrm flipH="1">
              <a:off x="1071538" y="4286256"/>
              <a:ext cx="1928826" cy="1429554"/>
              <a:chOff x="1214414" y="2214555"/>
              <a:chExt cx="6572296" cy="1429554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 flipV="1">
                <a:off x="1214414" y="2285993"/>
                <a:ext cx="178595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rot="10800000">
                <a:off x="1714480" y="2285993"/>
                <a:ext cx="3714776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rot="5400000" flipH="1" flipV="1">
                <a:off x="6215074" y="2285993"/>
                <a:ext cx="1357322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5400000" flipH="1" flipV="1">
                <a:off x="7036611" y="2893216"/>
                <a:ext cx="1357322" cy="142876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rot="16200000" flipV="1">
                <a:off x="5715008" y="2357431"/>
                <a:ext cx="1428760" cy="114300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rot="5400000" flipH="1" flipV="1">
                <a:off x="3178959" y="2964654"/>
                <a:ext cx="1357322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rot="10800000">
                <a:off x="1500166" y="2285993"/>
                <a:ext cx="142876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rot="5400000" flipH="1" flipV="1">
                <a:off x="4304107" y="2518167"/>
                <a:ext cx="1357322" cy="892975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rot="16200000" flipV="1">
                <a:off x="4750595" y="2464588"/>
                <a:ext cx="1357322" cy="100013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66"/>
            <p:cNvGrpSpPr/>
            <p:nvPr/>
          </p:nvGrpSpPr>
          <p:grpSpPr>
            <a:xfrm flipH="1">
              <a:off x="3071802" y="4285462"/>
              <a:ext cx="1928826" cy="1429554"/>
              <a:chOff x="1214414" y="2214555"/>
              <a:chExt cx="6572296" cy="1429554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 flipV="1">
                <a:off x="1214414" y="2285993"/>
                <a:ext cx="178595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rot="10800000">
                <a:off x="1714480" y="2285993"/>
                <a:ext cx="3714776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rot="5400000" flipH="1" flipV="1">
                <a:off x="6215074" y="2285993"/>
                <a:ext cx="1357322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rot="5400000" flipH="1" flipV="1">
                <a:off x="7036611" y="2893216"/>
                <a:ext cx="1357322" cy="142876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rot="16200000" flipV="1">
                <a:off x="5715008" y="2357431"/>
                <a:ext cx="1428760" cy="114300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rot="5400000" flipH="1" flipV="1">
                <a:off x="3178959" y="2964654"/>
                <a:ext cx="1357322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rot="10800000">
                <a:off x="1500166" y="2285993"/>
                <a:ext cx="142876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rot="5400000" flipH="1" flipV="1">
                <a:off x="4304107" y="2518167"/>
                <a:ext cx="1357322" cy="892975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16200000" flipV="1">
                <a:off x="4750595" y="2464588"/>
                <a:ext cx="1357322" cy="100013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428736"/>
            <a:ext cx="2428860" cy="162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66" descr="Plate of spaghetti 030720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500306"/>
            <a:ext cx="1500197" cy="105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1809736" cy="135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Up Arrow 76"/>
          <p:cNvSpPr/>
          <p:nvPr/>
        </p:nvSpPr>
        <p:spPr>
          <a:xfrm>
            <a:off x="5072066" y="1285860"/>
            <a:ext cx="928694" cy="42862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786050" y="642918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rgbClr val="FF0000"/>
                </a:solidFill>
              </a:rPr>
              <a:t>Throwing</a:t>
            </a:r>
          </a:p>
          <a:p>
            <a:pPr algn="ctr"/>
            <a:r>
              <a:rPr lang="en-ZA" b="1" dirty="0" smtClean="0">
                <a:solidFill>
                  <a:srgbClr val="FF0000"/>
                </a:solidFill>
              </a:rPr>
              <a:t>Money away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 descr="Plate of spaghetti 030720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500570"/>
            <a:ext cx="1500197" cy="105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77" grpId="0" animBg="1"/>
      <p:bldP spid="78" grpId="0"/>
      <p:bldP spid="8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858048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Business Intelligence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the opportunity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high value highly successful outcomes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8662" y="3714752"/>
            <a:ext cx="72152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err="1" smtClean="0">
                <a:solidFill>
                  <a:schemeClr val="bg1"/>
                </a:solidFill>
              </a:rPr>
              <a:t>ERP</a:t>
            </a:r>
            <a:endParaRPr lang="en-ZA" b="1" dirty="0" smtClean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8662" y="1571612"/>
            <a:ext cx="72152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Business intelligence solutions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8662" y="5715016"/>
            <a:ext cx="72152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The business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" name="Group 259"/>
          <p:cNvGrpSpPr/>
          <p:nvPr/>
        </p:nvGrpSpPr>
        <p:grpSpPr>
          <a:xfrm>
            <a:off x="1062013" y="2210370"/>
            <a:ext cx="7002512" cy="504250"/>
            <a:chOff x="1062013" y="2210370"/>
            <a:chExt cx="7002512" cy="357984"/>
          </a:xfrm>
        </p:grpSpPr>
        <p:cxnSp>
          <p:nvCxnSpPr>
            <p:cNvPr id="200" name="Straight Arrow Connector 199"/>
            <p:cNvCxnSpPr/>
            <p:nvPr/>
          </p:nvCxnSpPr>
          <p:spPr>
            <a:xfrm rot="5400000" flipH="1" flipV="1">
              <a:off x="4395894" y="2390660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00"/>
            <p:cNvGrpSpPr/>
            <p:nvPr/>
          </p:nvGrpSpPr>
          <p:grpSpPr>
            <a:xfrm>
              <a:off x="4724401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03" name="Straight Arrow Connector 20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06"/>
            <p:cNvGrpSpPr/>
            <p:nvPr/>
          </p:nvGrpSpPr>
          <p:grpSpPr>
            <a:xfrm>
              <a:off x="5322893" y="2213759"/>
              <a:ext cx="455616" cy="353801"/>
              <a:chOff x="4687888" y="5357826"/>
              <a:chExt cx="455616" cy="353801"/>
            </a:xfrm>
          </p:grpSpPr>
          <p:cxnSp>
            <p:nvCxnSpPr>
              <p:cNvPr id="208" name="Straight Arrow Connector 20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11"/>
            <p:cNvGrpSpPr/>
            <p:nvPr/>
          </p:nvGrpSpPr>
          <p:grpSpPr>
            <a:xfrm>
              <a:off x="5938847" y="2213759"/>
              <a:ext cx="455616" cy="353801"/>
              <a:chOff x="4687888" y="5357826"/>
              <a:chExt cx="455616" cy="353801"/>
            </a:xfrm>
          </p:grpSpPr>
          <p:cxnSp>
            <p:nvCxnSpPr>
              <p:cNvPr id="213" name="Straight Arrow Connector 21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216"/>
            <p:cNvGrpSpPr/>
            <p:nvPr/>
          </p:nvGrpSpPr>
          <p:grpSpPr>
            <a:xfrm>
              <a:off x="6537339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18" name="Straight Arrow Connector 21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221"/>
            <p:cNvGrpSpPr/>
            <p:nvPr/>
          </p:nvGrpSpPr>
          <p:grpSpPr>
            <a:xfrm>
              <a:off x="7153293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23" name="Straight Arrow Connector 22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26"/>
            <p:cNvGrpSpPr/>
            <p:nvPr/>
          </p:nvGrpSpPr>
          <p:grpSpPr>
            <a:xfrm>
              <a:off x="3938583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28" name="Straight Arrow Connector 22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31"/>
            <p:cNvGrpSpPr/>
            <p:nvPr/>
          </p:nvGrpSpPr>
          <p:grpSpPr>
            <a:xfrm>
              <a:off x="3322629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33" name="Straight Arrow Connector 23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36"/>
            <p:cNvGrpSpPr/>
            <p:nvPr/>
          </p:nvGrpSpPr>
          <p:grpSpPr>
            <a:xfrm>
              <a:off x="2724137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38" name="Straight Arrow Connector 23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41"/>
            <p:cNvGrpSpPr/>
            <p:nvPr/>
          </p:nvGrpSpPr>
          <p:grpSpPr>
            <a:xfrm>
              <a:off x="2081195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43" name="Straight Arrow Connector 24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246"/>
            <p:cNvGrpSpPr/>
            <p:nvPr/>
          </p:nvGrpSpPr>
          <p:grpSpPr>
            <a:xfrm>
              <a:off x="1465241" y="2210370"/>
              <a:ext cx="455616" cy="353801"/>
              <a:chOff x="4687888" y="5357826"/>
              <a:chExt cx="455616" cy="353801"/>
            </a:xfrm>
          </p:grpSpPr>
          <p:cxnSp>
            <p:nvCxnSpPr>
              <p:cNvPr id="248" name="Straight Arrow Connector 24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Arrow Connector 25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51"/>
            <p:cNvGrpSpPr/>
            <p:nvPr/>
          </p:nvGrpSpPr>
          <p:grpSpPr>
            <a:xfrm>
              <a:off x="1062013" y="2210370"/>
              <a:ext cx="287340" cy="353801"/>
              <a:chOff x="4856164" y="5357826"/>
              <a:chExt cx="287340" cy="353801"/>
            </a:xfrm>
          </p:grpSpPr>
          <p:cxnSp>
            <p:nvCxnSpPr>
              <p:cNvPr id="253" name="Straight Arrow Connector 252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Arrow Connector 254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55"/>
            <p:cNvGrpSpPr/>
            <p:nvPr/>
          </p:nvGrpSpPr>
          <p:grpSpPr>
            <a:xfrm>
              <a:off x="7751785" y="2210370"/>
              <a:ext cx="312740" cy="353801"/>
              <a:chOff x="4687888" y="5357826"/>
              <a:chExt cx="312740" cy="353801"/>
            </a:xfrm>
          </p:grpSpPr>
          <p:cxnSp>
            <p:nvCxnSpPr>
              <p:cNvPr id="257" name="Straight Arrow Connector 256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317"/>
          <p:cNvGrpSpPr/>
          <p:nvPr/>
        </p:nvGrpSpPr>
        <p:grpSpPr>
          <a:xfrm>
            <a:off x="928662" y="4714884"/>
            <a:ext cx="7215238" cy="646331"/>
            <a:chOff x="928662" y="4714884"/>
            <a:chExt cx="7215238" cy="646331"/>
          </a:xfrm>
        </p:grpSpPr>
        <p:cxnSp>
          <p:nvCxnSpPr>
            <p:cNvPr id="187" name="Straight Connector 186"/>
            <p:cNvCxnSpPr/>
            <p:nvPr/>
          </p:nvCxnSpPr>
          <p:spPr>
            <a:xfrm>
              <a:off x="1000100" y="4714884"/>
              <a:ext cx="7143800" cy="642942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V="1">
              <a:off x="928662" y="4714884"/>
              <a:ext cx="7215238" cy="642942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28662" y="4714884"/>
              <a:ext cx="7215238" cy="646331"/>
            </a:xfrm>
            <a:prstGeom prst="rect">
              <a:avLst/>
            </a:prstGeom>
            <a:solidFill>
              <a:srgbClr val="00B050">
                <a:alpha val="63000"/>
              </a:srgbClr>
            </a:solidFill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b="1" dirty="0" smtClean="0">
                  <a:solidFill>
                    <a:schemeClr val="bg1"/>
                  </a:solidFill>
                </a:rPr>
                <a:t>Precision strategic business fundamentals</a:t>
              </a:r>
            </a:p>
            <a:p>
              <a:pPr algn="ctr"/>
              <a:r>
                <a:rPr lang="en-ZA" b="1" dirty="0" smtClean="0">
                  <a:solidFill>
                    <a:schemeClr val="bg1"/>
                  </a:solidFill>
                </a:rPr>
                <a:t>The foundation of decision support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275"/>
          <p:cNvGrpSpPr/>
          <p:nvPr/>
        </p:nvGrpSpPr>
        <p:grpSpPr>
          <a:xfrm>
            <a:off x="1214414" y="4286256"/>
            <a:ext cx="6572296" cy="1428760"/>
            <a:chOff x="1214414" y="4286256"/>
            <a:chExt cx="6572296" cy="1429554"/>
          </a:xfrm>
        </p:grpSpPr>
        <p:cxnSp>
          <p:nvCxnSpPr>
            <p:cNvPr id="277" name="Straight Arrow Connector 276"/>
            <p:cNvCxnSpPr/>
            <p:nvPr/>
          </p:nvCxnSpPr>
          <p:spPr>
            <a:xfrm flipV="1">
              <a:off x="1214414" y="4357694"/>
              <a:ext cx="1785950" cy="1357322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Arrow Connector 277"/>
            <p:cNvCxnSpPr/>
            <p:nvPr/>
          </p:nvCxnSpPr>
          <p:spPr>
            <a:xfrm rot="10800000">
              <a:off x="1714480" y="4357694"/>
              <a:ext cx="3714776" cy="1357322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/>
            <p:nvPr/>
          </p:nvCxnSpPr>
          <p:spPr>
            <a:xfrm rot="5400000" flipH="1" flipV="1">
              <a:off x="6215074" y="4357694"/>
              <a:ext cx="1357322" cy="1357322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Arrow Connector 279"/>
            <p:cNvCxnSpPr/>
            <p:nvPr/>
          </p:nvCxnSpPr>
          <p:spPr>
            <a:xfrm rot="5400000" flipH="1" flipV="1">
              <a:off x="7036611" y="4964917"/>
              <a:ext cx="1357322" cy="142876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Arrow Connector 280"/>
            <p:cNvCxnSpPr/>
            <p:nvPr/>
          </p:nvCxnSpPr>
          <p:spPr>
            <a:xfrm rot="16200000" flipV="1">
              <a:off x="5715008" y="4429132"/>
              <a:ext cx="1428760" cy="114300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Arrow Connector 281"/>
            <p:cNvCxnSpPr/>
            <p:nvPr/>
          </p:nvCxnSpPr>
          <p:spPr>
            <a:xfrm rot="5400000" flipH="1" flipV="1">
              <a:off x="3178959" y="5036355"/>
              <a:ext cx="1357322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/>
            <p:nvPr/>
          </p:nvCxnSpPr>
          <p:spPr>
            <a:xfrm rot="10800000">
              <a:off x="1500166" y="4357694"/>
              <a:ext cx="1428760" cy="1357322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Arrow Connector 283"/>
            <p:cNvCxnSpPr/>
            <p:nvPr/>
          </p:nvCxnSpPr>
          <p:spPr>
            <a:xfrm rot="5400000" flipH="1" flipV="1">
              <a:off x="4304107" y="4589868"/>
              <a:ext cx="1357322" cy="892975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Arrow Connector 284"/>
            <p:cNvCxnSpPr/>
            <p:nvPr/>
          </p:nvCxnSpPr>
          <p:spPr>
            <a:xfrm rot="16200000" flipV="1">
              <a:off x="4750595" y="4536289"/>
              <a:ext cx="1357322" cy="1000132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" name="TextBox 285"/>
          <p:cNvSpPr txBox="1"/>
          <p:nvPr/>
        </p:nvSpPr>
        <p:spPr>
          <a:xfrm>
            <a:off x="928662" y="2639793"/>
            <a:ext cx="7215238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Precision fundamental strategic taxonomies</a:t>
            </a:r>
          </a:p>
          <a:p>
            <a:pPr algn="ctr"/>
            <a:r>
              <a:rPr lang="en-ZA" b="1" dirty="0" smtClean="0">
                <a:solidFill>
                  <a:schemeClr val="bg1"/>
                </a:solidFill>
              </a:rPr>
              <a:t>The foundation of BI – logical translation layer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2" name="Group 286"/>
          <p:cNvGrpSpPr/>
          <p:nvPr/>
        </p:nvGrpSpPr>
        <p:grpSpPr>
          <a:xfrm>
            <a:off x="1071538" y="3214686"/>
            <a:ext cx="6634210" cy="581028"/>
            <a:chOff x="580996" y="4429132"/>
            <a:chExt cx="6634210" cy="581028"/>
          </a:xfrm>
        </p:grpSpPr>
        <p:grpSp>
          <p:nvGrpSpPr>
            <p:cNvPr id="23" name="Group 25"/>
            <p:cNvGrpSpPr/>
            <p:nvPr/>
          </p:nvGrpSpPr>
          <p:grpSpPr>
            <a:xfrm>
              <a:off x="3357554" y="4429127"/>
              <a:ext cx="1357325" cy="571502"/>
              <a:chOff x="1214414" y="4286256"/>
              <a:chExt cx="6572296" cy="1429554"/>
            </a:xfrm>
          </p:grpSpPr>
          <p:cxnSp>
            <p:nvCxnSpPr>
              <p:cNvPr id="309" name="Straight Arrow Connector 308"/>
              <p:cNvCxnSpPr/>
              <p:nvPr/>
            </p:nvCxnSpPr>
            <p:spPr>
              <a:xfrm flipV="1">
                <a:off x="1214414" y="4357694"/>
                <a:ext cx="178595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Arrow Connector 309"/>
              <p:cNvCxnSpPr/>
              <p:nvPr/>
            </p:nvCxnSpPr>
            <p:spPr>
              <a:xfrm rot="10800000">
                <a:off x="1714480" y="4357694"/>
                <a:ext cx="3714776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Arrow Connector 310"/>
              <p:cNvCxnSpPr/>
              <p:nvPr/>
            </p:nvCxnSpPr>
            <p:spPr>
              <a:xfrm rot="5400000" flipH="1" flipV="1">
                <a:off x="6215074" y="4357694"/>
                <a:ext cx="1357322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Arrow Connector 311"/>
              <p:cNvCxnSpPr/>
              <p:nvPr/>
            </p:nvCxnSpPr>
            <p:spPr>
              <a:xfrm rot="5400000" flipH="1" flipV="1">
                <a:off x="7036611" y="4964917"/>
                <a:ext cx="1357322" cy="142876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Arrow Connector 312"/>
              <p:cNvCxnSpPr/>
              <p:nvPr/>
            </p:nvCxnSpPr>
            <p:spPr>
              <a:xfrm rot="16200000" flipV="1">
                <a:off x="5715008" y="4429132"/>
                <a:ext cx="1428760" cy="114300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/>
              <p:cNvCxnSpPr/>
              <p:nvPr/>
            </p:nvCxnSpPr>
            <p:spPr>
              <a:xfrm rot="5400000" flipH="1" flipV="1">
                <a:off x="3178959" y="5036355"/>
                <a:ext cx="1357322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/>
              <p:cNvCxnSpPr/>
              <p:nvPr/>
            </p:nvCxnSpPr>
            <p:spPr>
              <a:xfrm rot="10800000">
                <a:off x="1500166" y="4357694"/>
                <a:ext cx="142876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/>
              <p:cNvCxnSpPr/>
              <p:nvPr/>
            </p:nvCxnSpPr>
            <p:spPr>
              <a:xfrm rot="5400000" flipH="1" flipV="1">
                <a:off x="4304107" y="4589868"/>
                <a:ext cx="1357322" cy="892975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Arrow Connector 316"/>
              <p:cNvCxnSpPr/>
              <p:nvPr/>
            </p:nvCxnSpPr>
            <p:spPr>
              <a:xfrm rot="16200000" flipV="1">
                <a:off x="4750595" y="4536289"/>
                <a:ext cx="1357322" cy="100013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7"/>
            <p:cNvGrpSpPr/>
            <p:nvPr/>
          </p:nvGrpSpPr>
          <p:grpSpPr>
            <a:xfrm flipH="1">
              <a:off x="580993" y="4438651"/>
              <a:ext cx="2786085" cy="571502"/>
              <a:chOff x="1214414" y="4286256"/>
              <a:chExt cx="6572296" cy="1429554"/>
            </a:xfrm>
          </p:grpSpPr>
          <p:cxnSp>
            <p:nvCxnSpPr>
              <p:cNvPr id="300" name="Straight Arrow Connector 299"/>
              <p:cNvCxnSpPr/>
              <p:nvPr/>
            </p:nvCxnSpPr>
            <p:spPr>
              <a:xfrm flipV="1">
                <a:off x="1214414" y="4357694"/>
                <a:ext cx="178595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Arrow Connector 300"/>
              <p:cNvCxnSpPr/>
              <p:nvPr/>
            </p:nvCxnSpPr>
            <p:spPr>
              <a:xfrm rot="10800000">
                <a:off x="1714480" y="4357694"/>
                <a:ext cx="3714776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Arrow Connector 301"/>
              <p:cNvCxnSpPr/>
              <p:nvPr/>
            </p:nvCxnSpPr>
            <p:spPr>
              <a:xfrm rot="5400000" flipH="1" flipV="1">
                <a:off x="6215074" y="4357694"/>
                <a:ext cx="1357322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/>
              <p:cNvCxnSpPr/>
              <p:nvPr/>
            </p:nvCxnSpPr>
            <p:spPr>
              <a:xfrm rot="5400000" flipH="1" flipV="1">
                <a:off x="7036611" y="4964917"/>
                <a:ext cx="1357322" cy="142876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Arrow Connector 303"/>
              <p:cNvCxnSpPr/>
              <p:nvPr/>
            </p:nvCxnSpPr>
            <p:spPr>
              <a:xfrm rot="16200000" flipV="1">
                <a:off x="5715008" y="4429132"/>
                <a:ext cx="1428760" cy="114300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Arrow Connector 304"/>
              <p:cNvCxnSpPr/>
              <p:nvPr/>
            </p:nvCxnSpPr>
            <p:spPr>
              <a:xfrm rot="5400000" flipH="1" flipV="1">
                <a:off x="3178959" y="5036355"/>
                <a:ext cx="1357322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Arrow Connector 305"/>
              <p:cNvCxnSpPr/>
              <p:nvPr/>
            </p:nvCxnSpPr>
            <p:spPr>
              <a:xfrm rot="10800000">
                <a:off x="1500166" y="4357694"/>
                <a:ext cx="142876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Arrow Connector 306"/>
              <p:cNvCxnSpPr/>
              <p:nvPr/>
            </p:nvCxnSpPr>
            <p:spPr>
              <a:xfrm rot="5400000" flipH="1" flipV="1">
                <a:off x="4304107" y="4589868"/>
                <a:ext cx="1357322" cy="892975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Arrow Connector 307"/>
              <p:cNvCxnSpPr/>
              <p:nvPr/>
            </p:nvCxnSpPr>
            <p:spPr>
              <a:xfrm rot="16200000" flipV="1">
                <a:off x="4750595" y="4536289"/>
                <a:ext cx="1357322" cy="100013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50"/>
            <p:cNvGrpSpPr/>
            <p:nvPr/>
          </p:nvGrpSpPr>
          <p:grpSpPr>
            <a:xfrm>
              <a:off x="4786314" y="4429127"/>
              <a:ext cx="2428892" cy="571502"/>
              <a:chOff x="1214414" y="4286256"/>
              <a:chExt cx="6572296" cy="1429554"/>
            </a:xfrm>
          </p:grpSpPr>
          <p:cxnSp>
            <p:nvCxnSpPr>
              <p:cNvPr id="291" name="Straight Arrow Connector 290"/>
              <p:cNvCxnSpPr/>
              <p:nvPr/>
            </p:nvCxnSpPr>
            <p:spPr>
              <a:xfrm flipV="1">
                <a:off x="1214414" y="4357694"/>
                <a:ext cx="178595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/>
              <p:nvPr/>
            </p:nvCxnSpPr>
            <p:spPr>
              <a:xfrm rot="10800000">
                <a:off x="1714480" y="4357694"/>
                <a:ext cx="3714776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Arrow Connector 292"/>
              <p:cNvCxnSpPr/>
              <p:nvPr/>
            </p:nvCxnSpPr>
            <p:spPr>
              <a:xfrm rot="5400000" flipH="1" flipV="1">
                <a:off x="6215074" y="4357694"/>
                <a:ext cx="1357322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Arrow Connector 293"/>
              <p:cNvCxnSpPr/>
              <p:nvPr/>
            </p:nvCxnSpPr>
            <p:spPr>
              <a:xfrm rot="5400000" flipH="1" flipV="1">
                <a:off x="7036611" y="4964917"/>
                <a:ext cx="1357322" cy="142876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/>
              <p:cNvCxnSpPr/>
              <p:nvPr/>
            </p:nvCxnSpPr>
            <p:spPr>
              <a:xfrm rot="16200000" flipV="1">
                <a:off x="5715008" y="4429132"/>
                <a:ext cx="1428760" cy="114300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/>
              <p:cNvCxnSpPr/>
              <p:nvPr/>
            </p:nvCxnSpPr>
            <p:spPr>
              <a:xfrm rot="5400000" flipH="1" flipV="1">
                <a:off x="3178959" y="5036355"/>
                <a:ext cx="1357322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Arrow Connector 296"/>
              <p:cNvCxnSpPr/>
              <p:nvPr/>
            </p:nvCxnSpPr>
            <p:spPr>
              <a:xfrm rot="10800000">
                <a:off x="1500166" y="4357694"/>
                <a:ext cx="1428760" cy="135732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/>
              <p:cNvCxnSpPr/>
              <p:nvPr/>
            </p:nvCxnSpPr>
            <p:spPr>
              <a:xfrm rot="5400000" flipH="1" flipV="1">
                <a:off x="4304107" y="4589868"/>
                <a:ext cx="1357322" cy="892975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/>
              <p:cNvCxnSpPr/>
              <p:nvPr/>
            </p:nvCxnSpPr>
            <p:spPr>
              <a:xfrm rot="16200000" flipV="1">
                <a:off x="4750595" y="4536289"/>
                <a:ext cx="1357322" cy="1000132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3" name="Picture 112" descr="Tangled Wires iStock_000007154954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4500570"/>
            <a:ext cx="14055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" name="TextBox 113"/>
          <p:cNvSpPr txBox="1"/>
          <p:nvPr/>
        </p:nvSpPr>
        <p:spPr>
          <a:xfrm>
            <a:off x="928662" y="4714884"/>
            <a:ext cx="7215238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Precision fundamental strategic taxonomy</a:t>
            </a:r>
          </a:p>
          <a:p>
            <a:pPr algn="ctr"/>
            <a:r>
              <a:rPr lang="en-ZA" b="1" dirty="0" smtClean="0">
                <a:solidFill>
                  <a:schemeClr val="bg1"/>
                </a:solidFill>
              </a:rPr>
              <a:t>The foundation of decision support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5" name="Curved Right Arrow 114"/>
          <p:cNvSpPr/>
          <p:nvPr/>
        </p:nvSpPr>
        <p:spPr>
          <a:xfrm>
            <a:off x="142844" y="2928934"/>
            <a:ext cx="642942" cy="2143140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 rot="16200000">
            <a:off x="-136837" y="3637243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Years</a:t>
            </a: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928662" y="5357826"/>
            <a:ext cx="7215238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928662" y="4357694"/>
            <a:ext cx="7215238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62"/>
          <p:cNvGrpSpPr/>
          <p:nvPr/>
        </p:nvGrpSpPr>
        <p:grpSpPr>
          <a:xfrm>
            <a:off x="1025500" y="5357826"/>
            <a:ext cx="7002512" cy="357984"/>
            <a:chOff x="1025500" y="5357826"/>
            <a:chExt cx="7002512" cy="357984"/>
          </a:xfrm>
        </p:grpSpPr>
        <p:cxnSp>
          <p:nvCxnSpPr>
            <p:cNvPr id="121" name="Straight Arrow Connector 120"/>
            <p:cNvCxnSpPr/>
            <p:nvPr/>
          </p:nvCxnSpPr>
          <p:spPr>
            <a:xfrm rot="5400000" flipH="1" flipV="1">
              <a:off x="4511781" y="5533933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5400000" flipH="1" flipV="1">
              <a:off x="4680057" y="5533933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rot="5400000" flipH="1" flipV="1">
              <a:off x="4822933" y="5533933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5400000" flipH="1" flipV="1">
              <a:off x="4965809" y="5533933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 flipH="1" flipV="1">
              <a:off x="4359381" y="5538116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7"/>
            <p:cNvGrpSpPr/>
            <p:nvPr/>
          </p:nvGrpSpPr>
          <p:grpSpPr>
            <a:xfrm>
              <a:off x="5286380" y="5361215"/>
              <a:ext cx="455616" cy="353801"/>
              <a:chOff x="4687888" y="5357826"/>
              <a:chExt cx="455616" cy="353801"/>
            </a:xfrm>
          </p:grpSpPr>
          <p:cxnSp>
            <p:nvCxnSpPr>
              <p:cNvPr id="175" name="Straight Arrow Connector 174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33"/>
            <p:cNvGrpSpPr/>
            <p:nvPr/>
          </p:nvGrpSpPr>
          <p:grpSpPr>
            <a:xfrm>
              <a:off x="5902334" y="5361215"/>
              <a:ext cx="455616" cy="353801"/>
              <a:chOff x="4687888" y="5357826"/>
              <a:chExt cx="455616" cy="353801"/>
            </a:xfrm>
          </p:grpSpPr>
          <p:cxnSp>
            <p:nvCxnSpPr>
              <p:cNvPr id="171" name="Straight Arrow Connector 170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38"/>
            <p:cNvGrpSpPr/>
            <p:nvPr/>
          </p:nvGrpSpPr>
          <p:grpSpPr>
            <a:xfrm>
              <a:off x="6500826" y="5357826"/>
              <a:ext cx="455616" cy="353801"/>
              <a:chOff x="4687888" y="5357826"/>
              <a:chExt cx="455616" cy="353801"/>
            </a:xfrm>
          </p:grpSpPr>
          <p:cxnSp>
            <p:nvCxnSpPr>
              <p:cNvPr id="167" name="Straight Arrow Connector 166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43"/>
            <p:cNvGrpSpPr/>
            <p:nvPr/>
          </p:nvGrpSpPr>
          <p:grpSpPr>
            <a:xfrm>
              <a:off x="7116780" y="5357826"/>
              <a:ext cx="455616" cy="353801"/>
              <a:chOff x="4687888" y="5357826"/>
              <a:chExt cx="455616" cy="353801"/>
            </a:xfrm>
          </p:grpSpPr>
          <p:cxnSp>
            <p:nvCxnSpPr>
              <p:cNvPr id="163" name="Straight Arrow Connector 16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48"/>
            <p:cNvGrpSpPr/>
            <p:nvPr/>
          </p:nvGrpSpPr>
          <p:grpSpPr>
            <a:xfrm>
              <a:off x="3902070" y="5357826"/>
              <a:ext cx="455616" cy="353801"/>
              <a:chOff x="4687888" y="5357826"/>
              <a:chExt cx="455616" cy="353801"/>
            </a:xfrm>
          </p:grpSpPr>
          <p:cxnSp>
            <p:nvCxnSpPr>
              <p:cNvPr id="159" name="Straight Arrow Connector 158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53"/>
            <p:cNvGrpSpPr/>
            <p:nvPr/>
          </p:nvGrpSpPr>
          <p:grpSpPr>
            <a:xfrm>
              <a:off x="3286116" y="5357826"/>
              <a:ext cx="455616" cy="353801"/>
              <a:chOff x="4687888" y="5357826"/>
              <a:chExt cx="455616" cy="353801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58"/>
            <p:cNvGrpSpPr/>
            <p:nvPr/>
          </p:nvGrpSpPr>
          <p:grpSpPr>
            <a:xfrm>
              <a:off x="2687624" y="5357826"/>
              <a:ext cx="455616" cy="353801"/>
              <a:chOff x="4687888" y="5357826"/>
              <a:chExt cx="455616" cy="353801"/>
            </a:xfrm>
          </p:grpSpPr>
          <p:cxnSp>
            <p:nvCxnSpPr>
              <p:cNvPr id="151" name="Straight Arrow Connector 150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63"/>
            <p:cNvGrpSpPr/>
            <p:nvPr/>
          </p:nvGrpSpPr>
          <p:grpSpPr>
            <a:xfrm>
              <a:off x="2044682" y="5357826"/>
              <a:ext cx="455616" cy="353801"/>
              <a:chOff x="4687888" y="5357826"/>
              <a:chExt cx="455616" cy="353801"/>
            </a:xfrm>
          </p:grpSpPr>
          <p:cxnSp>
            <p:nvCxnSpPr>
              <p:cNvPr id="147" name="Straight Arrow Connector 146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68"/>
            <p:cNvGrpSpPr/>
            <p:nvPr/>
          </p:nvGrpSpPr>
          <p:grpSpPr>
            <a:xfrm>
              <a:off x="1428728" y="5357826"/>
              <a:ext cx="455616" cy="353801"/>
              <a:chOff x="4687888" y="5357826"/>
              <a:chExt cx="455616" cy="353801"/>
            </a:xfrm>
          </p:grpSpPr>
          <p:cxnSp>
            <p:nvCxnSpPr>
              <p:cNvPr id="143" name="Straight Arrow Connector 142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73"/>
            <p:cNvGrpSpPr/>
            <p:nvPr/>
          </p:nvGrpSpPr>
          <p:grpSpPr>
            <a:xfrm>
              <a:off x="1025500" y="5357826"/>
              <a:ext cx="287340" cy="353801"/>
              <a:chOff x="4856164" y="5357826"/>
              <a:chExt cx="287340" cy="353801"/>
            </a:xfrm>
          </p:grpSpPr>
          <p:cxnSp>
            <p:nvCxnSpPr>
              <p:cNvPr id="140" name="Straight Arrow Connector 139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78"/>
            <p:cNvGrpSpPr/>
            <p:nvPr/>
          </p:nvGrpSpPr>
          <p:grpSpPr>
            <a:xfrm>
              <a:off x="7715272" y="5357826"/>
              <a:ext cx="312740" cy="353801"/>
              <a:chOff x="4687888" y="5357826"/>
              <a:chExt cx="312740" cy="353801"/>
            </a:xfrm>
          </p:grpSpPr>
          <p:cxnSp>
            <p:nvCxnSpPr>
              <p:cNvPr id="137" name="Straight Arrow Connector 136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Group 260"/>
          <p:cNvGrpSpPr/>
          <p:nvPr/>
        </p:nvGrpSpPr>
        <p:grpSpPr>
          <a:xfrm>
            <a:off x="1142976" y="4357694"/>
            <a:ext cx="7002512" cy="357984"/>
            <a:chOff x="1025500" y="4354305"/>
            <a:chExt cx="7002512" cy="357984"/>
          </a:xfrm>
        </p:grpSpPr>
        <p:cxnSp>
          <p:nvCxnSpPr>
            <p:cNvPr id="180" name="Straight Arrow Connector 179"/>
            <p:cNvCxnSpPr/>
            <p:nvPr/>
          </p:nvCxnSpPr>
          <p:spPr>
            <a:xfrm rot="5400000" flipH="1" flipV="1">
              <a:off x="4359381" y="4534595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40"/>
            <p:cNvGrpSpPr/>
            <p:nvPr/>
          </p:nvGrpSpPr>
          <p:grpSpPr>
            <a:xfrm>
              <a:off x="4687888" y="4354305"/>
              <a:ext cx="455616" cy="353801"/>
              <a:chOff x="4687888" y="5357826"/>
              <a:chExt cx="455616" cy="353801"/>
            </a:xfrm>
          </p:grpSpPr>
          <p:cxnSp>
            <p:nvCxnSpPr>
              <p:cNvPr id="321" name="Straight Arrow Connector 320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Arrow Connector 322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46"/>
            <p:cNvGrpSpPr/>
            <p:nvPr/>
          </p:nvGrpSpPr>
          <p:grpSpPr>
            <a:xfrm>
              <a:off x="5286380" y="4357694"/>
              <a:ext cx="455616" cy="353801"/>
              <a:chOff x="4687888" y="5357826"/>
              <a:chExt cx="455616" cy="353801"/>
            </a:xfrm>
          </p:grpSpPr>
          <p:cxnSp>
            <p:nvCxnSpPr>
              <p:cNvPr id="290" name="Straight Arrow Connector 28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51"/>
            <p:cNvGrpSpPr/>
            <p:nvPr/>
          </p:nvGrpSpPr>
          <p:grpSpPr>
            <a:xfrm>
              <a:off x="5902334" y="4357694"/>
              <a:ext cx="455616" cy="353801"/>
              <a:chOff x="4687888" y="5357826"/>
              <a:chExt cx="455616" cy="353801"/>
            </a:xfrm>
          </p:grpSpPr>
          <p:cxnSp>
            <p:nvCxnSpPr>
              <p:cNvPr id="276" name="Straight Arrow Connector 275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Arrow Connector 286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56"/>
            <p:cNvGrpSpPr/>
            <p:nvPr/>
          </p:nvGrpSpPr>
          <p:grpSpPr>
            <a:xfrm>
              <a:off x="6500826" y="4354305"/>
              <a:ext cx="455616" cy="353801"/>
              <a:chOff x="4687888" y="5357826"/>
              <a:chExt cx="455616" cy="353801"/>
            </a:xfrm>
          </p:grpSpPr>
          <p:cxnSp>
            <p:nvCxnSpPr>
              <p:cNvPr id="272" name="Straight Arrow Connector 271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61"/>
            <p:cNvGrpSpPr/>
            <p:nvPr/>
          </p:nvGrpSpPr>
          <p:grpSpPr>
            <a:xfrm>
              <a:off x="7116780" y="4354305"/>
              <a:ext cx="455616" cy="353801"/>
              <a:chOff x="4687888" y="5357826"/>
              <a:chExt cx="455616" cy="353801"/>
            </a:xfrm>
          </p:grpSpPr>
          <p:cxnSp>
            <p:nvCxnSpPr>
              <p:cNvPr id="268" name="Straight Arrow Connector 26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66"/>
            <p:cNvGrpSpPr/>
            <p:nvPr/>
          </p:nvGrpSpPr>
          <p:grpSpPr>
            <a:xfrm>
              <a:off x="3902070" y="4354305"/>
              <a:ext cx="455616" cy="353801"/>
              <a:chOff x="4687888" y="5357826"/>
              <a:chExt cx="455616" cy="353801"/>
            </a:xfrm>
          </p:grpSpPr>
          <p:cxnSp>
            <p:nvCxnSpPr>
              <p:cNvPr id="264" name="Straight Arrow Connector 263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Arrow Connector 266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71"/>
            <p:cNvGrpSpPr/>
            <p:nvPr/>
          </p:nvGrpSpPr>
          <p:grpSpPr>
            <a:xfrm>
              <a:off x="3286116" y="4354305"/>
              <a:ext cx="455616" cy="353801"/>
              <a:chOff x="4687888" y="5357826"/>
              <a:chExt cx="455616" cy="353801"/>
            </a:xfrm>
          </p:grpSpPr>
          <p:cxnSp>
            <p:nvCxnSpPr>
              <p:cNvPr id="260" name="Straight Arrow Connector 25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76"/>
            <p:cNvGrpSpPr/>
            <p:nvPr/>
          </p:nvGrpSpPr>
          <p:grpSpPr>
            <a:xfrm>
              <a:off x="2687624" y="4354305"/>
              <a:ext cx="455616" cy="353801"/>
              <a:chOff x="4687888" y="5357826"/>
              <a:chExt cx="455616" cy="353801"/>
            </a:xfrm>
          </p:grpSpPr>
          <p:cxnSp>
            <p:nvCxnSpPr>
              <p:cNvPr id="242" name="Straight Arrow Connector 241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Arrow Connector 255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81"/>
            <p:cNvGrpSpPr/>
            <p:nvPr/>
          </p:nvGrpSpPr>
          <p:grpSpPr>
            <a:xfrm>
              <a:off x="2044682" y="4354305"/>
              <a:ext cx="455616" cy="353801"/>
              <a:chOff x="4687888" y="5357826"/>
              <a:chExt cx="455616" cy="353801"/>
            </a:xfrm>
          </p:grpSpPr>
          <p:cxnSp>
            <p:nvCxnSpPr>
              <p:cNvPr id="222" name="Straight Arrow Connector 221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86"/>
            <p:cNvGrpSpPr/>
            <p:nvPr/>
          </p:nvGrpSpPr>
          <p:grpSpPr>
            <a:xfrm>
              <a:off x="1428728" y="4354305"/>
              <a:ext cx="455616" cy="353801"/>
              <a:chOff x="4687888" y="5357826"/>
              <a:chExt cx="455616" cy="353801"/>
            </a:xfrm>
          </p:grpSpPr>
          <p:cxnSp>
            <p:nvCxnSpPr>
              <p:cNvPr id="202" name="Straight Arrow Connector 201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91"/>
            <p:cNvGrpSpPr/>
            <p:nvPr/>
          </p:nvGrpSpPr>
          <p:grpSpPr>
            <a:xfrm>
              <a:off x="1025500" y="4354305"/>
              <a:ext cx="287340" cy="353801"/>
              <a:chOff x="4856164" y="5357826"/>
              <a:chExt cx="287340" cy="353801"/>
            </a:xfrm>
          </p:grpSpPr>
          <p:cxnSp>
            <p:nvCxnSpPr>
              <p:cNvPr id="198" name="Straight Arrow Connector 197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95"/>
            <p:cNvGrpSpPr/>
            <p:nvPr/>
          </p:nvGrpSpPr>
          <p:grpSpPr>
            <a:xfrm>
              <a:off x="7715272" y="4354305"/>
              <a:ext cx="312740" cy="353801"/>
              <a:chOff x="4687888" y="5357826"/>
              <a:chExt cx="312740" cy="353801"/>
            </a:xfrm>
          </p:grpSpPr>
          <p:cxnSp>
            <p:nvCxnSpPr>
              <p:cNvPr id="195" name="Straight Arrow Connector 194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5" name="Rectangle 324"/>
          <p:cNvSpPr/>
          <p:nvPr/>
        </p:nvSpPr>
        <p:spPr>
          <a:xfrm>
            <a:off x="928662" y="2214554"/>
            <a:ext cx="7215238" cy="150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260"/>
          <p:cNvGrpSpPr/>
          <p:nvPr/>
        </p:nvGrpSpPr>
        <p:grpSpPr>
          <a:xfrm>
            <a:off x="1071538" y="2214554"/>
            <a:ext cx="7002512" cy="1571636"/>
            <a:chOff x="1025500" y="4354305"/>
            <a:chExt cx="7002512" cy="357984"/>
          </a:xfrm>
        </p:grpSpPr>
        <p:cxnSp>
          <p:nvCxnSpPr>
            <p:cNvPr id="327" name="Straight Arrow Connector 326"/>
            <p:cNvCxnSpPr/>
            <p:nvPr/>
          </p:nvCxnSpPr>
          <p:spPr>
            <a:xfrm rot="5400000" flipH="1" flipV="1">
              <a:off x="4359381" y="4534595"/>
              <a:ext cx="353801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40"/>
            <p:cNvGrpSpPr/>
            <p:nvPr/>
          </p:nvGrpSpPr>
          <p:grpSpPr>
            <a:xfrm>
              <a:off x="4687888" y="4354305"/>
              <a:ext cx="455616" cy="353801"/>
              <a:chOff x="4687888" y="5357826"/>
              <a:chExt cx="455616" cy="353801"/>
            </a:xfrm>
          </p:grpSpPr>
          <p:cxnSp>
            <p:nvCxnSpPr>
              <p:cNvPr id="382" name="Straight Arrow Connector 381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Arrow Connector 382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Arrow Connector 383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Arrow Connector 384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46"/>
            <p:cNvGrpSpPr/>
            <p:nvPr/>
          </p:nvGrpSpPr>
          <p:grpSpPr>
            <a:xfrm>
              <a:off x="5286380" y="4357694"/>
              <a:ext cx="455616" cy="353801"/>
              <a:chOff x="4687888" y="5357826"/>
              <a:chExt cx="455616" cy="353801"/>
            </a:xfrm>
          </p:grpSpPr>
          <p:cxnSp>
            <p:nvCxnSpPr>
              <p:cNvPr id="378" name="Straight Arrow Connector 37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Arrow Connector 37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Arrow Connector 37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Arrow Connector 38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51"/>
            <p:cNvGrpSpPr/>
            <p:nvPr/>
          </p:nvGrpSpPr>
          <p:grpSpPr>
            <a:xfrm>
              <a:off x="5902334" y="4357694"/>
              <a:ext cx="455616" cy="353801"/>
              <a:chOff x="4687888" y="5357826"/>
              <a:chExt cx="455616" cy="353801"/>
            </a:xfrm>
          </p:grpSpPr>
          <p:cxnSp>
            <p:nvCxnSpPr>
              <p:cNvPr id="374" name="Straight Arrow Connector 373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Arrow Connector 374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Arrow Connector 375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Arrow Connector 376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56"/>
            <p:cNvGrpSpPr/>
            <p:nvPr/>
          </p:nvGrpSpPr>
          <p:grpSpPr>
            <a:xfrm>
              <a:off x="6500826" y="4354305"/>
              <a:ext cx="455616" cy="353801"/>
              <a:chOff x="4687888" y="5357826"/>
              <a:chExt cx="455616" cy="353801"/>
            </a:xfrm>
          </p:grpSpPr>
          <p:cxnSp>
            <p:nvCxnSpPr>
              <p:cNvPr id="370" name="Straight Arrow Connector 36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Arrow Connector 37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Arrow Connector 37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Arrow Connector 372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61"/>
            <p:cNvGrpSpPr/>
            <p:nvPr/>
          </p:nvGrpSpPr>
          <p:grpSpPr>
            <a:xfrm>
              <a:off x="7116780" y="4354305"/>
              <a:ext cx="455616" cy="353801"/>
              <a:chOff x="4687888" y="5357826"/>
              <a:chExt cx="455616" cy="353801"/>
            </a:xfrm>
          </p:grpSpPr>
          <p:cxnSp>
            <p:nvCxnSpPr>
              <p:cNvPr id="366" name="Straight Arrow Connector 365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Arrow Connector 366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Arrow Connector 367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Arrow Connector 368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66"/>
            <p:cNvGrpSpPr/>
            <p:nvPr/>
          </p:nvGrpSpPr>
          <p:grpSpPr>
            <a:xfrm>
              <a:off x="3902070" y="4354305"/>
              <a:ext cx="455616" cy="353801"/>
              <a:chOff x="4687888" y="5357826"/>
              <a:chExt cx="455616" cy="353801"/>
            </a:xfrm>
          </p:grpSpPr>
          <p:cxnSp>
            <p:nvCxnSpPr>
              <p:cNvPr id="362" name="Straight Arrow Connector 361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Arrow Connector 362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Arrow Connector 363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Arrow Connector 364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71"/>
            <p:cNvGrpSpPr/>
            <p:nvPr/>
          </p:nvGrpSpPr>
          <p:grpSpPr>
            <a:xfrm>
              <a:off x="3286116" y="4354305"/>
              <a:ext cx="455616" cy="353801"/>
              <a:chOff x="4687888" y="5357826"/>
              <a:chExt cx="455616" cy="353801"/>
            </a:xfrm>
          </p:grpSpPr>
          <p:cxnSp>
            <p:nvCxnSpPr>
              <p:cNvPr id="358" name="Straight Arrow Connector 357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Arrow Connector 358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Arrow Connector 359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Arrow Connector 360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76"/>
            <p:cNvGrpSpPr/>
            <p:nvPr/>
          </p:nvGrpSpPr>
          <p:grpSpPr>
            <a:xfrm>
              <a:off x="2687624" y="4354305"/>
              <a:ext cx="455616" cy="353801"/>
              <a:chOff x="4687888" y="5357826"/>
              <a:chExt cx="455616" cy="353801"/>
            </a:xfrm>
          </p:grpSpPr>
          <p:cxnSp>
            <p:nvCxnSpPr>
              <p:cNvPr id="354" name="Straight Arrow Connector 353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Arrow Connector 354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Arrow Connector 355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Arrow Connector 356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81"/>
            <p:cNvGrpSpPr/>
            <p:nvPr/>
          </p:nvGrpSpPr>
          <p:grpSpPr>
            <a:xfrm>
              <a:off x="2044682" y="4354305"/>
              <a:ext cx="455616" cy="353801"/>
              <a:chOff x="4687888" y="5357826"/>
              <a:chExt cx="455616" cy="353801"/>
            </a:xfrm>
          </p:grpSpPr>
          <p:cxnSp>
            <p:nvCxnSpPr>
              <p:cNvPr id="350" name="Straight Arrow Connector 34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Arrow Connector 35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Arrow Connector 35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Arrow Connector 352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86"/>
            <p:cNvGrpSpPr/>
            <p:nvPr/>
          </p:nvGrpSpPr>
          <p:grpSpPr>
            <a:xfrm>
              <a:off x="1428728" y="4354305"/>
              <a:ext cx="455616" cy="353801"/>
              <a:chOff x="4687888" y="5357826"/>
              <a:chExt cx="455616" cy="353801"/>
            </a:xfrm>
          </p:grpSpPr>
          <p:cxnSp>
            <p:nvCxnSpPr>
              <p:cNvPr id="346" name="Straight Arrow Connector 345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Arrow Connector 346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Arrow Connector 347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Arrow Connector 348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91"/>
            <p:cNvGrpSpPr/>
            <p:nvPr/>
          </p:nvGrpSpPr>
          <p:grpSpPr>
            <a:xfrm>
              <a:off x="1025500" y="4354305"/>
              <a:ext cx="287340" cy="353801"/>
              <a:chOff x="4856164" y="5357826"/>
              <a:chExt cx="287340" cy="353801"/>
            </a:xfrm>
          </p:grpSpPr>
          <p:cxnSp>
            <p:nvCxnSpPr>
              <p:cNvPr id="343" name="Straight Arrow Connector 342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Arrow Connector 343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Arrow Connector 344"/>
              <p:cNvCxnSpPr/>
              <p:nvPr/>
            </p:nvCxnSpPr>
            <p:spPr>
              <a:xfrm rot="5400000" flipH="1" flipV="1">
                <a:off x="4965809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95"/>
            <p:cNvGrpSpPr/>
            <p:nvPr/>
          </p:nvGrpSpPr>
          <p:grpSpPr>
            <a:xfrm>
              <a:off x="7715272" y="4354305"/>
              <a:ext cx="312740" cy="353801"/>
              <a:chOff x="4687888" y="5357826"/>
              <a:chExt cx="312740" cy="353801"/>
            </a:xfrm>
          </p:grpSpPr>
          <p:cxnSp>
            <p:nvCxnSpPr>
              <p:cNvPr id="340" name="Straight Arrow Connector 339"/>
              <p:cNvCxnSpPr/>
              <p:nvPr/>
            </p:nvCxnSpPr>
            <p:spPr>
              <a:xfrm rot="5400000" flipH="1" flipV="1">
                <a:off x="4511781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Arrow Connector 340"/>
              <p:cNvCxnSpPr/>
              <p:nvPr/>
            </p:nvCxnSpPr>
            <p:spPr>
              <a:xfrm rot="5400000" flipH="1" flipV="1">
                <a:off x="4680057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Arrow Connector 341"/>
              <p:cNvCxnSpPr/>
              <p:nvPr/>
            </p:nvCxnSpPr>
            <p:spPr>
              <a:xfrm rot="5400000" flipH="1" flipV="1">
                <a:off x="4822933" y="5533933"/>
                <a:ext cx="353801" cy="1588"/>
              </a:xfrm>
              <a:prstGeom prst="straightConnector1">
                <a:avLst/>
              </a:prstGeom>
              <a:ln w="349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86" grpId="0" animBg="1"/>
      <p:bldP spid="114" grpId="0" animBg="1"/>
      <p:bldP spid="115" grpId="0" animBg="1"/>
      <p:bldP spid="116" grpId="0"/>
      <p:bldP spid="117" grpId="0"/>
      <p:bldP spid="118" grpId="0" animBg="1"/>
      <p:bldP spid="119" grpId="0" animBg="1"/>
      <p:bldP spid="3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Value versus precision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A critical consideration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932058" y="2000240"/>
            <a:ext cx="6987322" cy="3857652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>
            <a:off x="914400" y="5838092"/>
            <a:ext cx="7801004" cy="198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-1282520" y="3643125"/>
            <a:ext cx="4429156" cy="1966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14414" y="592933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smtClean="0"/>
              <a:t>Practical fundamental strategic taxonomy precision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1113392" y="367296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smtClean="0"/>
              <a:t>Business value delivered   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00958" y="592933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100%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1406" y="184522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100%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57224" y="5286388"/>
            <a:ext cx="750099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1538" y="5345684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FF0000"/>
                </a:solidFill>
              </a:rPr>
              <a:t>X  Just about every implementation I have ever seen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66748" y="5786454"/>
            <a:ext cx="750099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786446" y="3929066"/>
            <a:ext cx="4143404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77332" y="1412776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rgbClr val="00B050"/>
                </a:solidFill>
              </a:rPr>
              <a:t>The goal</a:t>
            </a:r>
          </a:p>
          <a:p>
            <a:pPr algn="ctr"/>
            <a:endParaRPr lang="en-ZA" b="1" dirty="0">
              <a:solidFill>
                <a:srgbClr val="00B050"/>
              </a:solidFill>
            </a:endParaRPr>
          </a:p>
          <a:p>
            <a:pPr algn="ctr"/>
            <a:r>
              <a:rPr lang="en-ZA" b="1" dirty="0" smtClean="0">
                <a:solidFill>
                  <a:srgbClr val="00B050"/>
                </a:solidFill>
              </a:rPr>
              <a:t>X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14348" y="2571744"/>
            <a:ext cx="7500990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000628" y="3929066"/>
            <a:ext cx="414340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285719" y="3929066"/>
            <a:ext cx="414340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071678"/>
            <a:ext cx="3520317" cy="264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5"/>
          <p:cNvSpPr/>
          <p:nvPr/>
        </p:nvSpPr>
        <p:spPr>
          <a:xfrm>
            <a:off x="914400" y="1997612"/>
            <a:ext cx="7004980" cy="3840480"/>
          </a:xfrm>
          <a:custGeom>
            <a:avLst/>
            <a:gdLst>
              <a:gd name="connsiteX0" fmla="*/ 0 w 5584874"/>
              <a:gd name="connsiteY0" fmla="*/ 3840480 h 3840480"/>
              <a:gd name="connsiteX1" fmla="*/ 2208628 w 5584874"/>
              <a:gd name="connsiteY1" fmla="*/ 3756074 h 3840480"/>
              <a:gd name="connsiteX2" fmla="*/ 4149969 w 5584874"/>
              <a:gd name="connsiteY2" fmla="*/ 3615397 h 3840480"/>
              <a:gd name="connsiteX3" fmla="*/ 4965895 w 5584874"/>
              <a:gd name="connsiteY3" fmla="*/ 3249637 h 3840480"/>
              <a:gd name="connsiteX4" fmla="*/ 5261317 w 5584874"/>
              <a:gd name="connsiteY4" fmla="*/ 2588456 h 3840480"/>
              <a:gd name="connsiteX5" fmla="*/ 5416062 w 5584874"/>
              <a:gd name="connsiteY5" fmla="*/ 1786597 h 3840480"/>
              <a:gd name="connsiteX6" fmla="*/ 5500468 w 5584874"/>
              <a:gd name="connsiteY6" fmla="*/ 970671 h 3840480"/>
              <a:gd name="connsiteX7" fmla="*/ 5542671 w 5584874"/>
              <a:gd name="connsiteY7" fmla="*/ 478302 h 3840480"/>
              <a:gd name="connsiteX8" fmla="*/ 5584874 w 5584874"/>
              <a:gd name="connsiteY8" fmla="*/ 0 h 384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4874" h="3840480">
                <a:moveTo>
                  <a:pt x="0" y="3840480"/>
                </a:moveTo>
                <a:lnTo>
                  <a:pt x="2208628" y="3756074"/>
                </a:lnTo>
                <a:cubicBezTo>
                  <a:pt x="2900289" y="3718560"/>
                  <a:pt x="3690425" y="3699803"/>
                  <a:pt x="4149969" y="3615397"/>
                </a:cubicBezTo>
                <a:cubicBezTo>
                  <a:pt x="4609513" y="3530991"/>
                  <a:pt x="4780670" y="3420794"/>
                  <a:pt x="4965895" y="3249637"/>
                </a:cubicBezTo>
                <a:cubicBezTo>
                  <a:pt x="5151120" y="3078480"/>
                  <a:pt x="5186289" y="2832296"/>
                  <a:pt x="5261317" y="2588456"/>
                </a:cubicBezTo>
                <a:cubicBezTo>
                  <a:pt x="5336345" y="2344616"/>
                  <a:pt x="5376204" y="2056228"/>
                  <a:pt x="5416062" y="1786597"/>
                </a:cubicBezTo>
                <a:cubicBezTo>
                  <a:pt x="5455921" y="1516966"/>
                  <a:pt x="5479367" y="1188720"/>
                  <a:pt x="5500468" y="970671"/>
                </a:cubicBezTo>
                <a:cubicBezTo>
                  <a:pt x="5521569" y="752622"/>
                  <a:pt x="5528603" y="640081"/>
                  <a:pt x="5542671" y="478302"/>
                </a:cubicBezTo>
                <a:cubicBezTo>
                  <a:pt x="5556739" y="316523"/>
                  <a:pt x="5570806" y="158261"/>
                  <a:pt x="5584874" y="0"/>
                </a:cubicBezTo>
              </a:path>
            </a:pathLst>
          </a:cu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/>
      <p:bldP spid="27" grpId="0"/>
      <p:bldP spid="28" grpId="0"/>
      <p:bldP spid="29" grpId="0"/>
      <p:bldP spid="15" grpId="0"/>
      <p:bldP spid="22" grpId="0"/>
      <p:bldP spid="16" grpId="0" animBg="1"/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917905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Critical principle – constraint and opportunity -- cognitive span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Drill down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A function of the content</a:t>
            </a:r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2304"/>
            <a:ext cx="9139887" cy="460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5E8BE-AC75-4A0A-96F1-BC1B25A5BCFD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6106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ZA" sz="2400" b="1">
                <a:solidFill>
                  <a:srgbClr val="002060"/>
                </a:solidFill>
              </a:rPr>
              <a:t>ERP -- an industry in crisis</a:t>
            </a:r>
          </a:p>
        </p:txBody>
      </p:sp>
      <p:pic>
        <p:nvPicPr>
          <p:cNvPr id="5" name="Picture 4" descr="Financil Mail Cover 28 March 2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134"/>
            <a:ext cx="519271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2875" y="4456509"/>
            <a:ext cx="4643438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56134"/>
            <a:ext cx="4000500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786313" y="5313759"/>
            <a:ext cx="4357687" cy="1077912"/>
            <a:chOff x="4786314" y="5286388"/>
            <a:chExt cx="4357686" cy="1076524"/>
          </a:xfrm>
        </p:grpSpPr>
        <p:sp>
          <p:nvSpPr>
            <p:cNvPr id="21512" name="TextBox 8"/>
            <p:cNvSpPr txBox="1">
              <a:spLocks noChangeArrowheads="1"/>
            </p:cNvSpPr>
            <p:nvPr/>
          </p:nvSpPr>
          <p:spPr bwMode="auto">
            <a:xfrm>
              <a:off x="5286380" y="5286388"/>
              <a:ext cx="3857620" cy="1076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2060"/>
                  </a:solidFill>
                </a:rPr>
                <a:t>“</a:t>
              </a:r>
              <a:r>
                <a:rPr lang="en-US" sz="1600" b="1" i="1">
                  <a:solidFill>
                    <a:srgbClr val="002060"/>
                  </a:solidFill>
                </a:rPr>
                <a:t>19 out of 20 ERP (integrated business information system) implementations do NOT deliver what was promised</a:t>
              </a:r>
              <a:r>
                <a:rPr lang="en-US" sz="1600" b="1">
                  <a:solidFill>
                    <a:srgbClr val="002060"/>
                  </a:solidFill>
                </a:rPr>
                <a:t>” – based on a survey of executives</a:t>
              </a:r>
            </a:p>
          </p:txBody>
        </p:sp>
        <p:cxnSp>
          <p:nvCxnSpPr>
            <p:cNvPr id="10" name="Straight Arrow Connector 9"/>
            <p:cNvCxnSpPr>
              <a:stCxn id="21512" idx="1"/>
            </p:cNvCxnSpPr>
            <p:nvPr/>
          </p:nvCxnSpPr>
          <p:spPr>
            <a:xfrm flipH="1" flipV="1">
              <a:off x="4786314" y="5785806"/>
              <a:ext cx="500062" cy="3963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 rot="19857491">
            <a:off x="2127987" y="3016204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R e c a p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Cubic business model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A logical taxonomic construct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1502688"/>
            <a:ext cx="7000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Every organization has a location logical dimension – where we do what we do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and a functional logical dimension – what we do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These can be plotted on a matrix of function versus location 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This is fundamental to the design of a chart of accounts and all other logical components that define the business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There are multiple further dimensions including income, expenditure, personnel, machines, products, etc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Each of these should be described by a fundamental precision strategic taxonomy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This model in the general ledger provides a critical </a:t>
            </a:r>
            <a:r>
              <a:rPr lang="en-ZA" dirty="0" err="1" smtClean="0">
                <a:solidFill>
                  <a:srgbClr val="002060"/>
                </a:solidFill>
              </a:rPr>
              <a:t>elment</a:t>
            </a:r>
            <a:r>
              <a:rPr lang="en-ZA" dirty="0" smtClean="0">
                <a:solidFill>
                  <a:srgbClr val="002060"/>
                </a:solidFill>
              </a:rPr>
              <a:t> of integration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1571612"/>
            <a:ext cx="2146554" cy="142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500306"/>
            <a:ext cx="26479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Cubic business model concept</a:t>
            </a:r>
          </a:p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GL or costing module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42910" y="3643314"/>
            <a:ext cx="342902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200000">
            <a:off x="4464845" y="4893480"/>
            <a:ext cx="100013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1472" y="26431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150C8E"/>
                </a:solidFill>
              </a:rPr>
              <a:t>FUNCTIONAL AXIS</a:t>
            </a:r>
          </a:p>
          <a:p>
            <a:r>
              <a:rPr lang="en-US" b="1" dirty="0" smtClean="0">
                <a:solidFill>
                  <a:srgbClr val="150C8E"/>
                </a:solidFill>
              </a:rPr>
              <a:t>What We Do</a:t>
            </a:r>
            <a:endParaRPr lang="en-US" b="1" dirty="0">
              <a:solidFill>
                <a:srgbClr val="150C8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1736" y="56435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150C8E"/>
                </a:solidFill>
              </a:rPr>
              <a:t>LOCATION AXIS</a:t>
            </a:r>
          </a:p>
          <a:p>
            <a:pPr algn="ctr"/>
            <a:r>
              <a:rPr lang="en-US" b="1" dirty="0" smtClean="0">
                <a:solidFill>
                  <a:srgbClr val="150C8E"/>
                </a:solidFill>
              </a:rPr>
              <a:t>Where We Do What We Do</a:t>
            </a:r>
            <a:endParaRPr lang="en-US" b="1" dirty="0">
              <a:solidFill>
                <a:srgbClr val="150C8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Financial cube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Essence of integration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Well over 1,000 hours R&amp;D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3043" y="2786058"/>
            <a:ext cx="3388572" cy="300039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43042" y="5929330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Location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315432" y="410159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Function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643042" y="1571612"/>
            <a:ext cx="2286016" cy="1214446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0628" y="1571612"/>
            <a:ext cx="2286016" cy="1214446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000628" y="4572008"/>
            <a:ext cx="2286016" cy="1214446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786446" y="3071810"/>
            <a:ext cx="3000396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29058" y="1571612"/>
            <a:ext cx="3357586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43042" y="3143248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43042" y="3429000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643042" y="3714752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43042" y="4000504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643042" y="4286256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643042" y="4500570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643042" y="4786322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43042" y="5000636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643042" y="5214950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643042" y="5500702"/>
            <a:ext cx="335758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00034" y="4286256"/>
            <a:ext cx="300039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857224" y="4286256"/>
            <a:ext cx="300039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1214414" y="4286256"/>
            <a:ext cx="300039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1571604" y="4286256"/>
            <a:ext cx="300039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1928794" y="4286256"/>
            <a:ext cx="300039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2357422" y="4286256"/>
            <a:ext cx="300039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2714612" y="4286256"/>
            <a:ext cx="300039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3143240" y="4286256"/>
            <a:ext cx="300039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19887771">
            <a:off x="5077963" y="5297060"/>
            <a:ext cx="253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Accounts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286116" y="2857496"/>
            <a:ext cx="2286016" cy="1214446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286116" y="2571744"/>
            <a:ext cx="1857388" cy="1500198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 flipH="1" flipV="1">
            <a:off x="3107521" y="2536025"/>
            <a:ext cx="1714512" cy="1357322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 flipH="1" flipV="1">
            <a:off x="2786050" y="2786058"/>
            <a:ext cx="1785950" cy="785818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2500298" y="3071810"/>
            <a:ext cx="1785950" cy="21431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9887771">
            <a:off x="4944041" y="2042300"/>
            <a:ext cx="355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rgbClr val="002060"/>
                </a:solidFill>
              </a:rPr>
              <a:t>Accounts -- financial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9268580">
            <a:off x="4336359" y="1967568"/>
            <a:ext cx="253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rgbClr val="00B050"/>
                </a:solidFill>
              </a:rPr>
              <a:t>Assets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8435339">
            <a:off x="3719478" y="1720263"/>
            <a:ext cx="253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rgbClr val="C00000"/>
                </a:solidFill>
              </a:rPr>
              <a:t>Products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7651738">
            <a:off x="3064861" y="1545478"/>
            <a:ext cx="253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rgbClr val="FFC000"/>
                </a:solidFill>
              </a:rPr>
              <a:t>People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6621989">
            <a:off x="2287320" y="1451185"/>
            <a:ext cx="253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rgbClr val="00B0F0"/>
                </a:solidFill>
              </a:rPr>
              <a:t>Projects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071802" y="4000504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rot="16200000" flipV="1">
            <a:off x="2321703" y="3107529"/>
            <a:ext cx="1785950" cy="142876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 rot="15917815">
            <a:off x="2085434" y="1547000"/>
            <a:ext cx="192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rgbClr val="7030A0"/>
                </a:solidFill>
              </a:rPr>
              <a:t>etc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/>
      <p:bldP spid="27" grpId="0"/>
      <p:bldP spid="54" grpId="0"/>
      <p:bldP spid="64" grpId="0"/>
      <p:bldP spid="65" grpId="0"/>
      <p:bldP spid="66" grpId="0"/>
      <p:bldP spid="67" grpId="0"/>
      <p:bldP spid="68" grpId="0"/>
      <p:bldP spid="69" grpId="0" animBg="1"/>
      <p:bldP spid="7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786058"/>
            <a:ext cx="39147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Cubic business model </a:t>
            </a:r>
          </a:p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Locus of integration -- taxonomies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8976004">
            <a:off x="707860" y="19576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150C8E"/>
                </a:solidFill>
              </a:rPr>
              <a:t>Accounts in the Ledger</a:t>
            </a:r>
            <a:endParaRPr lang="en-US" b="1" dirty="0">
              <a:solidFill>
                <a:srgbClr val="150C8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8929424">
            <a:off x="1204968" y="2579426"/>
            <a:ext cx="342902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455346">
            <a:off x="3788245" y="3299647"/>
            <a:ext cx="214216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150C8E"/>
                </a:solidFill>
              </a:rPr>
              <a:t>Other modules</a:t>
            </a:r>
            <a:endParaRPr lang="en-US" b="1" dirty="0">
              <a:solidFill>
                <a:srgbClr val="150C8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214554"/>
            <a:ext cx="32099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786058"/>
            <a:ext cx="39147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How integration works around the GL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6456991">
            <a:off x="2321492" y="3433136"/>
            <a:ext cx="2413795" cy="224206"/>
          </a:xfrm>
          <a:prstGeom prst="rightArrow">
            <a:avLst/>
          </a:prstGeom>
          <a:solidFill>
            <a:srgbClr val="85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9752329">
            <a:off x="3409996" y="4092806"/>
            <a:ext cx="3579064" cy="194648"/>
          </a:xfrm>
          <a:prstGeom prst="rightArrow">
            <a:avLst/>
          </a:prstGeom>
          <a:solidFill>
            <a:srgbClr val="1BE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455346">
            <a:off x="3788245" y="3299647"/>
            <a:ext cx="214216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150C8E"/>
                </a:solidFill>
              </a:rPr>
              <a:t>Other modules</a:t>
            </a:r>
            <a:endParaRPr lang="en-US" b="1" dirty="0">
              <a:solidFill>
                <a:srgbClr val="150C8E"/>
              </a:solidFill>
            </a:endParaRPr>
          </a:p>
        </p:txBody>
      </p:sp>
      <p:pic>
        <p:nvPicPr>
          <p:cNvPr id="11" name="Picture 10" descr="Touch Typing iStock_000007155263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1500174"/>
            <a:ext cx="1714891" cy="1141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Example of “cubic business model”</a:t>
            </a:r>
          </a:p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In General Ledger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5602" name="Picture 2" descr="imag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571612"/>
            <a:ext cx="67818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2071670" y="3143248"/>
            <a:ext cx="1714512" cy="12858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48768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image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38550"/>
            <a:ext cx="48768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image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928802"/>
            <a:ext cx="48768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57188" y="214313"/>
            <a:ext cx="7000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Example of “cubic business model”</a:t>
            </a:r>
            <a:endParaRPr lang="en-ZA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Use in acquisitions</a:t>
            </a:r>
          </a:p>
          <a:p>
            <a:endParaRPr lang="en-ZA" sz="2400" b="1" dirty="0" smtClean="0">
              <a:solidFill>
                <a:srgbClr val="002060"/>
              </a:solidFill>
            </a:endParaRPr>
          </a:p>
        </p:txBody>
      </p:sp>
      <p:grpSp>
        <p:nvGrpSpPr>
          <p:cNvPr id="2" name="Group 58"/>
          <p:cNvGrpSpPr/>
          <p:nvPr/>
        </p:nvGrpSpPr>
        <p:grpSpPr>
          <a:xfrm>
            <a:off x="59264" y="1571612"/>
            <a:ext cx="6084372" cy="4584174"/>
            <a:chOff x="1202272" y="1571612"/>
            <a:chExt cx="6084372" cy="4584174"/>
          </a:xfrm>
        </p:grpSpPr>
        <p:sp>
          <p:nvSpPr>
            <p:cNvPr id="6" name="Rectangle 5"/>
            <p:cNvSpPr/>
            <p:nvPr/>
          </p:nvSpPr>
          <p:spPr>
            <a:xfrm>
              <a:off x="1643043" y="2786058"/>
              <a:ext cx="3388572" cy="3000396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3042" y="5786454"/>
              <a:ext cx="3357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smtClean="0"/>
                <a:t>Location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-184698" y="4101590"/>
              <a:ext cx="3143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smtClean="0"/>
                <a:t>Function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643042" y="1571612"/>
              <a:ext cx="2286016" cy="121444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000628" y="1571612"/>
              <a:ext cx="2286016" cy="121444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000628" y="4572008"/>
              <a:ext cx="2286016" cy="121444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5786446" y="3071810"/>
              <a:ext cx="3000396" cy="0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929058" y="1571612"/>
              <a:ext cx="3357586" cy="0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643042" y="3143248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643042" y="3429000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643042" y="3714752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643042" y="4000504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643042" y="4286256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43042" y="4500570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643042" y="4786322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643042" y="5000636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643042" y="5214950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643042" y="5500702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50003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85722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121441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157160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192879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2357422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714612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143240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 rot="19887771">
            <a:off x="3934955" y="5297060"/>
            <a:ext cx="253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Accounts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42910" y="6286520"/>
            <a:ext cx="7215238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Precision fundamental strategic taxonomies</a:t>
            </a:r>
          </a:p>
        </p:txBody>
      </p:sp>
      <p:grpSp>
        <p:nvGrpSpPr>
          <p:cNvPr id="4" name="Group 77"/>
          <p:cNvGrpSpPr/>
          <p:nvPr/>
        </p:nvGrpSpPr>
        <p:grpSpPr>
          <a:xfrm>
            <a:off x="3786182" y="1565329"/>
            <a:ext cx="2857520" cy="4262034"/>
            <a:chOff x="3786182" y="1565329"/>
            <a:chExt cx="2857520" cy="4262034"/>
          </a:xfrm>
        </p:grpSpPr>
        <p:sp>
          <p:nvSpPr>
            <p:cNvPr id="75" name="Freeform 74"/>
            <p:cNvSpPr/>
            <p:nvPr/>
          </p:nvSpPr>
          <p:spPr>
            <a:xfrm>
              <a:off x="3847446" y="1580827"/>
              <a:ext cx="2433234" cy="4246536"/>
            </a:xfrm>
            <a:custGeom>
              <a:avLst/>
              <a:gdLst>
                <a:gd name="connsiteX0" fmla="*/ 0 w 2433234"/>
                <a:gd name="connsiteY0" fmla="*/ 1208868 h 4246536"/>
                <a:gd name="connsiteX1" fmla="*/ 2402238 w 2433234"/>
                <a:gd name="connsiteY1" fmla="*/ 0 h 4246536"/>
                <a:gd name="connsiteX2" fmla="*/ 2433234 w 2433234"/>
                <a:gd name="connsiteY2" fmla="*/ 2991173 h 4246536"/>
                <a:gd name="connsiteX3" fmla="*/ 30997 w 2433234"/>
                <a:gd name="connsiteY3" fmla="*/ 4246536 h 4246536"/>
                <a:gd name="connsiteX4" fmla="*/ 0 w 2433234"/>
                <a:gd name="connsiteY4" fmla="*/ 1208868 h 424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3234" h="4246536">
                  <a:moveTo>
                    <a:pt x="0" y="1208868"/>
                  </a:moveTo>
                  <a:lnTo>
                    <a:pt x="2402238" y="0"/>
                  </a:lnTo>
                  <a:lnTo>
                    <a:pt x="2433234" y="2991173"/>
                  </a:lnTo>
                  <a:lnTo>
                    <a:pt x="30997" y="4246536"/>
                  </a:lnTo>
                  <a:lnTo>
                    <a:pt x="0" y="120886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75"/>
            <p:cNvGrpSpPr/>
            <p:nvPr/>
          </p:nvGrpSpPr>
          <p:grpSpPr>
            <a:xfrm>
              <a:off x="3786182" y="1565329"/>
              <a:ext cx="2857520" cy="4231045"/>
              <a:chOff x="4929190" y="1565329"/>
              <a:chExt cx="2857520" cy="4231045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5000628" y="2786058"/>
                <a:ext cx="500066" cy="30003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86644" y="1571612"/>
                <a:ext cx="500066" cy="30003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5005953" y="1565329"/>
                <a:ext cx="2681206" cy="1224366"/>
              </a:xfrm>
              <a:custGeom>
                <a:avLst/>
                <a:gdLst>
                  <a:gd name="connsiteX0" fmla="*/ 0 w 2681206"/>
                  <a:gd name="connsiteY0" fmla="*/ 1193369 h 1224366"/>
                  <a:gd name="connsiteX1" fmla="*/ 526942 w 2681206"/>
                  <a:gd name="connsiteY1" fmla="*/ 1224366 h 1224366"/>
                  <a:gd name="connsiteX2" fmla="*/ 2681206 w 2681206"/>
                  <a:gd name="connsiteY2" fmla="*/ 0 h 1224366"/>
                  <a:gd name="connsiteX3" fmla="*/ 2262752 w 2681206"/>
                  <a:gd name="connsiteY3" fmla="*/ 0 h 1224366"/>
                  <a:gd name="connsiteX4" fmla="*/ 77491 w 2681206"/>
                  <a:gd name="connsiteY4" fmla="*/ 1193369 h 122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1206" h="1224366">
                    <a:moveTo>
                      <a:pt x="0" y="1193369"/>
                    </a:moveTo>
                    <a:lnTo>
                      <a:pt x="526942" y="1224366"/>
                    </a:lnTo>
                    <a:lnTo>
                      <a:pt x="2681206" y="0"/>
                    </a:lnTo>
                    <a:lnTo>
                      <a:pt x="2262752" y="0"/>
                    </a:lnTo>
                    <a:lnTo>
                      <a:pt x="77491" y="1193369"/>
                    </a:lnTo>
                  </a:path>
                </a:pathLst>
              </a:cu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4929190" y="4572008"/>
                <a:ext cx="2857520" cy="1224366"/>
              </a:xfrm>
              <a:custGeom>
                <a:avLst/>
                <a:gdLst>
                  <a:gd name="connsiteX0" fmla="*/ 0 w 2681206"/>
                  <a:gd name="connsiteY0" fmla="*/ 1193369 h 1224366"/>
                  <a:gd name="connsiteX1" fmla="*/ 526942 w 2681206"/>
                  <a:gd name="connsiteY1" fmla="*/ 1224366 h 1224366"/>
                  <a:gd name="connsiteX2" fmla="*/ 2681206 w 2681206"/>
                  <a:gd name="connsiteY2" fmla="*/ 0 h 1224366"/>
                  <a:gd name="connsiteX3" fmla="*/ 2262752 w 2681206"/>
                  <a:gd name="connsiteY3" fmla="*/ 0 h 1224366"/>
                  <a:gd name="connsiteX4" fmla="*/ 77491 w 2681206"/>
                  <a:gd name="connsiteY4" fmla="*/ 1193369 h 122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1206" h="1224366">
                    <a:moveTo>
                      <a:pt x="0" y="1193369"/>
                    </a:moveTo>
                    <a:lnTo>
                      <a:pt x="526942" y="1224366"/>
                    </a:lnTo>
                    <a:lnTo>
                      <a:pt x="2681206" y="0"/>
                    </a:lnTo>
                    <a:lnTo>
                      <a:pt x="2262752" y="0"/>
                    </a:lnTo>
                    <a:lnTo>
                      <a:pt x="77491" y="1193369"/>
                    </a:lnTo>
                  </a:path>
                </a:pathLst>
              </a:cu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6715140" y="1571612"/>
            <a:ext cx="2428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ZA" dirty="0" smtClean="0"/>
              <a:t>Map existing data of newly acquired company onto existing precision strategic taxonomies</a:t>
            </a:r>
          </a:p>
          <a:p>
            <a:pPr>
              <a:buFont typeface="Wingdings" pitchFamily="2" charset="2"/>
              <a:buChar char="Ø"/>
            </a:pPr>
            <a:endParaRPr lang="en-ZA" dirty="0" smtClean="0"/>
          </a:p>
          <a:p>
            <a:pPr>
              <a:buFont typeface="Wingdings" pitchFamily="2" charset="2"/>
              <a:buChar char="Ø"/>
            </a:pPr>
            <a:r>
              <a:rPr lang="en-ZA" dirty="0" smtClean="0"/>
              <a:t>Run all available reports against new acquisition within days</a:t>
            </a:r>
          </a:p>
          <a:p>
            <a:pPr>
              <a:buFont typeface="Wingdings" pitchFamily="2" charset="2"/>
              <a:buChar char="Ø"/>
            </a:pPr>
            <a:endParaRPr lang="en-ZA" dirty="0" smtClean="0"/>
          </a:p>
          <a:p>
            <a:pPr>
              <a:buFont typeface="Wingdings" pitchFamily="2" charset="2"/>
              <a:buChar char="Ø"/>
            </a:pPr>
            <a:r>
              <a:rPr lang="en-ZA" dirty="0" smtClean="0"/>
              <a:t>Integrate and optimize the new business quickly and efficiently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 rot="19904817">
            <a:off x="-369669" y="3498580"/>
            <a:ext cx="9972785" cy="646331"/>
          </a:xfrm>
          <a:prstGeom prst="rect">
            <a:avLst/>
          </a:prstGeom>
          <a:noFill/>
          <a:ln w="50800" cap="rnd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ZA" dirty="0"/>
              <a:t>Use in due diligence investigations also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 animBg="1"/>
      <p:bldP spid="7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Financial cube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Face of actual cube – top of page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69723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Financial cube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Face of actual cube – bottom of page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46051"/>
            <a:ext cx="69723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308998" cy="8366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To avoid misunderstanding </a:t>
            </a:r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 let me stress that </a:t>
            </a:r>
            <a:r>
              <a:rPr lang="en-US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I REALLY believe ERP can and should add great value to business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BAC5E2-2CD6-48BD-8474-5AE2306A1F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29567"/>
            <a:ext cx="9252521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0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Financial cube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Face of actual cube – portion for illustrative purposes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844824"/>
            <a:ext cx="39719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lowchart: Punched Tape 5"/>
          <p:cNvSpPr/>
          <p:nvPr/>
        </p:nvSpPr>
        <p:spPr>
          <a:xfrm>
            <a:off x="2627784" y="3212976"/>
            <a:ext cx="4032448" cy="1440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Financial cube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Chart of accounts, the third dimension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4385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4499992" y="2708920"/>
            <a:ext cx="3973262" cy="2653638"/>
            <a:chOff x="1071538" y="1571612"/>
            <a:chExt cx="6537620" cy="4727050"/>
          </a:xfrm>
        </p:grpSpPr>
        <p:sp>
          <p:nvSpPr>
            <p:cNvPr id="8" name="Rectangle 7"/>
            <p:cNvSpPr/>
            <p:nvPr/>
          </p:nvSpPr>
          <p:spPr>
            <a:xfrm>
              <a:off x="1643043" y="2786058"/>
              <a:ext cx="3388572" cy="3000396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43042" y="5929330"/>
              <a:ext cx="3357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smtClean="0"/>
                <a:t>Location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315432" y="4101590"/>
              <a:ext cx="3143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smtClean="0"/>
                <a:t>Function</a:t>
              </a:r>
              <a:endParaRPr lang="en-US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643042" y="1571612"/>
              <a:ext cx="2286016" cy="121444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000628" y="1571612"/>
              <a:ext cx="2286016" cy="121444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000628" y="4572008"/>
              <a:ext cx="2286016" cy="121444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5786446" y="3071810"/>
              <a:ext cx="3000396" cy="0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29058" y="1571612"/>
              <a:ext cx="3357586" cy="0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643042" y="3143248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43042" y="3429000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43042" y="3714752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643042" y="4000504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43042" y="4286256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643042" y="4500570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43042" y="4786322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643042" y="5000636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643042" y="5214950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643042" y="5500702"/>
              <a:ext cx="335758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50003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85722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21441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57160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928794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357422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714612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3143240" y="4286256"/>
              <a:ext cx="300039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 rot="19887771">
              <a:off x="5077963" y="5297060"/>
              <a:ext cx="2531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smtClean="0"/>
                <a:t>Accounts</a:t>
              </a:r>
              <a:endParaRPr lang="en-US" dirty="0"/>
            </a:p>
          </p:txBody>
        </p:sp>
      </p:grpSp>
      <p:cxnSp>
        <p:nvCxnSpPr>
          <p:cNvPr id="36" name="Straight Arrow Connector 35"/>
          <p:cNvCxnSpPr>
            <a:endCxn id="34" idx="0"/>
          </p:cNvCxnSpPr>
          <p:nvPr/>
        </p:nvCxnSpPr>
        <p:spPr>
          <a:xfrm>
            <a:off x="3203848" y="2060848"/>
            <a:ext cx="4450711" cy="27520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Financial cube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Matrix analysis of the business</a:t>
            </a:r>
          </a:p>
          <a:p>
            <a:endParaRPr lang="en-ZA" sz="2400" b="1" dirty="0" smtClean="0">
              <a:solidFill>
                <a:srgbClr val="002060"/>
              </a:solidFill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4283968" y="1844824"/>
            <a:ext cx="4176464" cy="2952327"/>
            <a:chOff x="2483768" y="1844824"/>
            <a:chExt cx="4176464" cy="387667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3768" y="1844824"/>
              <a:ext cx="3971925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Flowchart: Punched Tape 5"/>
            <p:cNvSpPr/>
            <p:nvPr/>
          </p:nvSpPr>
          <p:spPr>
            <a:xfrm>
              <a:off x="2627784" y="3212976"/>
              <a:ext cx="4032448" cy="144016"/>
            </a:xfrm>
            <a:prstGeom prst="flowChartPunchedTa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34385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0" y="3284984"/>
            <a:ext cx="3851920" cy="3600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779912" y="2996952"/>
            <a:ext cx="576064" cy="2880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3275856" y="3789040"/>
            <a:ext cx="1224136" cy="12241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11960" y="501317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Drop down list on Chart of Accounts linked to matrix view of the cubic model allows any financial measure at any level of detail to be displayed on the matrix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858048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The precision configuration process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5720" y="1928802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Essence of the business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85720" y="2786058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Business fundamentals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85720" y="3643314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err="1" smtClean="0"/>
              <a:t>ERP</a:t>
            </a:r>
            <a:r>
              <a:rPr lang="en-ZA" dirty="0" smtClean="0"/>
              <a:t> fundamentals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85720" y="4500570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Develop Hierarchies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85720" y="5357826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(Assemble)</a:t>
            </a:r>
          </a:p>
          <a:p>
            <a:pPr algn="ctr"/>
            <a:r>
              <a:rPr lang="en-ZA" dirty="0" smtClean="0"/>
              <a:t>(Cubes) 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571868" y="1928802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Configuration &amp; integration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571868" y="2786058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Basic reports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571868" y="3643314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BI </a:t>
            </a:r>
            <a:r>
              <a:rPr lang="en-ZA" dirty="0" err="1" smtClean="0"/>
              <a:t>ETL</a:t>
            </a:r>
            <a:endParaRPr lang="en-ZA" dirty="0" smtClean="0"/>
          </a:p>
          <a:p>
            <a:pPr algn="ctr"/>
            <a:r>
              <a:rPr lang="en-ZA" dirty="0" smtClean="0"/>
              <a:t>Dashboards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571868" y="4500570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Economic &amp; other models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571868" y="5357826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Better decisions</a:t>
            </a:r>
          </a:p>
          <a:p>
            <a:pPr algn="ctr"/>
            <a:r>
              <a:rPr lang="en-ZA" dirty="0" smtClean="0"/>
              <a:t>THRIVE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72264" y="1928802"/>
            <a:ext cx="21431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Taxonomy </a:t>
            </a:r>
            <a:r>
              <a:rPr lang="en-ZA" dirty="0" err="1" smtClean="0"/>
              <a:t>config</a:t>
            </a:r>
            <a:r>
              <a:rPr lang="en-ZA" dirty="0" smtClean="0"/>
              <a:t> mgmt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8" idx="2"/>
          </p:cNvCxnSpPr>
          <p:nvPr/>
        </p:nvCxnSpPr>
        <p:spPr>
          <a:xfrm rot="5400000">
            <a:off x="1214414" y="2714620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1215208" y="3571082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1215208" y="4428338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1215208" y="5214156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4429918" y="2713826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4429918" y="1856570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429918" y="5214156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429918" y="4356900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4429918" y="3571082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7358876" y="1856570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1215208" y="6142850"/>
            <a:ext cx="285752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357290" y="6215082"/>
            <a:ext cx="1571636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709586" y="3933828"/>
            <a:ext cx="4510118" cy="7143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000364" y="1714488"/>
            <a:ext cx="1571636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500562" y="1714488"/>
            <a:ext cx="3000396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5653888" y="4347376"/>
            <a:ext cx="3633814" cy="8255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3143240" y="5214950"/>
            <a:ext cx="3071834" cy="10001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Benefits of a comprehensive integrated intelligent information model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88" y="1500174"/>
            <a:ext cx="221919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1499438"/>
            <a:ext cx="2071670" cy="142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785926"/>
            <a:ext cx="2728976" cy="236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1142976" y="5643578"/>
            <a:ext cx="571504" cy="64294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/>
              <a:t>GL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285984" y="5643578"/>
            <a:ext cx="642942" cy="64294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/>
              <a:t>MM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3571868" y="5643578"/>
            <a:ext cx="571504" cy="64294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/>
              <a:t>IM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86314" y="5643578"/>
            <a:ext cx="571504" cy="64294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/>
              <a:t>PM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6143636" y="5643578"/>
            <a:ext cx="571504" cy="64294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/>
              <a:t>PC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7358082" y="5643578"/>
            <a:ext cx="714380" cy="64294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/>
              <a:t>etc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2000232" y="3857628"/>
            <a:ext cx="492922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/>
              <a:t>Comprehensive integrated economic and operational model</a:t>
            </a:r>
          </a:p>
          <a:p>
            <a:pPr algn="ctr"/>
            <a:r>
              <a:rPr lang="en-ZA" b="1" dirty="0" smtClean="0"/>
              <a:t>with precision strategic taxonomies</a:t>
            </a:r>
            <a:endParaRPr lang="en-US" b="1" dirty="0"/>
          </a:p>
        </p:txBody>
      </p:sp>
      <p:cxnSp>
        <p:nvCxnSpPr>
          <p:cNvPr id="18" name="Straight Arrow Connector 17"/>
          <p:cNvCxnSpPr>
            <a:stCxn id="10" idx="0"/>
          </p:cNvCxnSpPr>
          <p:nvPr/>
        </p:nvCxnSpPr>
        <p:spPr>
          <a:xfrm rot="5400000" flipH="1" flipV="1">
            <a:off x="1464447" y="4893479"/>
            <a:ext cx="714380" cy="7858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3"/>
            <a:endCxn id="11" idx="1"/>
          </p:cNvCxnSpPr>
          <p:nvPr/>
        </p:nvCxnSpPr>
        <p:spPr>
          <a:xfrm>
            <a:off x="1714480" y="5965049"/>
            <a:ext cx="571504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2428860" y="5000636"/>
            <a:ext cx="714380" cy="57150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3499636" y="5286388"/>
            <a:ext cx="715174" cy="79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5715008" y="5000636"/>
            <a:ext cx="714380" cy="57150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4714876" y="5286388"/>
            <a:ext cx="714380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6429388" y="4929198"/>
            <a:ext cx="1285884" cy="71438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15140" y="6000768"/>
            <a:ext cx="571504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357818" y="6000768"/>
            <a:ext cx="714380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143372" y="6000768"/>
            <a:ext cx="571504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928926" y="6000768"/>
            <a:ext cx="571504" cy="15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loud Callout 43"/>
          <p:cNvSpPr/>
          <p:nvPr/>
        </p:nvSpPr>
        <p:spPr>
          <a:xfrm>
            <a:off x="3571868" y="71438"/>
            <a:ext cx="4071934" cy="1857364"/>
          </a:xfrm>
          <a:prstGeom prst="cloud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 smtClean="0">
                <a:solidFill>
                  <a:srgbClr val="FFFF00"/>
                </a:solidFill>
              </a:rPr>
              <a:t>If only I knew exactly what the relative cost of these two machines was I could compete more profitably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8428" y="3044504"/>
            <a:ext cx="220806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000100" y="6286520"/>
            <a:ext cx="7215238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chemeClr val="bg1"/>
                </a:solidFill>
              </a:rPr>
              <a:t>Precision fundamental strategic taxonomies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44" grpId="0" animBg="1"/>
      <p:bldP spid="2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Characteristics of precision strategic content engineering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Methods and standards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1643050"/>
            <a:ext cx="79296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Driven by executive (strategic) decision support requirements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Fundamental first principles </a:t>
            </a: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ZA" dirty="0" smtClean="0">
                <a:solidFill>
                  <a:srgbClr val="002060"/>
                </a:solidFill>
              </a:rPr>
              <a:t>Strategic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Highly structured </a:t>
            </a: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ZA" dirty="0" smtClean="0">
                <a:solidFill>
                  <a:srgbClr val="002060"/>
                </a:solidFill>
              </a:rPr>
              <a:t>Hierarchical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Very specific coding and layout conventions for ease of use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Disciplined code design and maintenance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Massive improvement in management information and decision support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Deliver the often promised but seldom delivered benefits of business </a:t>
            </a:r>
            <a:r>
              <a:rPr lang="en-ZA" dirty="0" err="1" smtClean="0">
                <a:solidFill>
                  <a:srgbClr val="002060"/>
                </a:solidFill>
              </a:rPr>
              <a:t>ERP</a:t>
            </a:r>
            <a:r>
              <a:rPr lang="en-ZA" dirty="0" smtClean="0">
                <a:solidFill>
                  <a:srgbClr val="002060"/>
                </a:solidFill>
              </a:rPr>
              <a:t>, CRM, </a:t>
            </a:r>
            <a:r>
              <a:rPr lang="en-ZA" dirty="0" err="1" smtClean="0">
                <a:solidFill>
                  <a:srgbClr val="002060"/>
                </a:solidFill>
              </a:rPr>
              <a:t>ECM</a:t>
            </a:r>
            <a:r>
              <a:rPr lang="en-ZA" dirty="0" smtClean="0">
                <a:solidFill>
                  <a:srgbClr val="002060"/>
                </a:solidFill>
              </a:rPr>
              <a:t>, BI, IT </a:t>
            </a: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 business system</a:t>
            </a:r>
            <a:r>
              <a:rPr lang="en-ZA" dirty="0" smtClean="0">
                <a:solidFill>
                  <a:srgbClr val="002060"/>
                </a:solidFill>
              </a:rPr>
              <a:t> investments</a:t>
            </a:r>
          </a:p>
          <a:p>
            <a:pPr>
              <a:buFont typeface="Wingdings" pitchFamily="2" charset="2"/>
              <a:buChar char="Ø"/>
            </a:pPr>
            <a:endParaRPr lang="en-ZA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dirty="0" smtClean="0">
                <a:solidFill>
                  <a:srgbClr val="002060"/>
                </a:solidFill>
              </a:rPr>
              <a:t>An opportunity to gear your current investment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1792" y="2000241"/>
            <a:ext cx="193224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214290"/>
            <a:ext cx="688826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Components of Precision Configuration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1643050"/>
            <a:ext cx="79296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ZA" dirty="0" smtClean="0">
                <a:solidFill>
                  <a:srgbClr val="002060"/>
                </a:solidFill>
              </a:rPr>
              <a:t>Software settings</a:t>
            </a:r>
          </a:p>
          <a:p>
            <a:pPr marL="342900" indent="-342900">
              <a:buAutoNum type="arabicPeriod"/>
            </a:pPr>
            <a:endParaRPr lang="en-ZA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2"/>
            </a:pPr>
            <a:r>
              <a:rPr lang="en-ZA" dirty="0" smtClean="0">
                <a:solidFill>
                  <a:srgbClr val="002060"/>
                </a:solidFill>
              </a:rPr>
              <a:t>Cubic </a:t>
            </a:r>
            <a:r>
              <a:rPr lang="en-ZA" dirty="0">
                <a:solidFill>
                  <a:srgbClr val="002060"/>
                </a:solidFill>
              </a:rPr>
              <a:t>Business Model™ in the General </a:t>
            </a:r>
            <a:r>
              <a:rPr lang="en-ZA" dirty="0" smtClean="0">
                <a:solidFill>
                  <a:srgbClr val="002060"/>
                </a:solidFill>
              </a:rPr>
              <a:t>Ledger</a:t>
            </a:r>
          </a:p>
          <a:p>
            <a:pPr marL="342900" indent="-342900">
              <a:buAutoNum type="arabicPeriod" startAt="2"/>
            </a:pPr>
            <a:endParaRPr lang="en-ZA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3"/>
            </a:pPr>
            <a:r>
              <a:rPr lang="en-ZA" dirty="0" smtClean="0">
                <a:solidFill>
                  <a:srgbClr val="002060"/>
                </a:solidFill>
              </a:rPr>
              <a:t>Asset classification</a:t>
            </a:r>
          </a:p>
          <a:p>
            <a:pPr marL="342900" indent="-342900">
              <a:buAutoNum type="arabicPeriod" startAt="3"/>
            </a:pPr>
            <a:endParaRPr lang="en-ZA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4"/>
            </a:pPr>
            <a:r>
              <a:rPr lang="en-ZA" dirty="0" smtClean="0">
                <a:solidFill>
                  <a:srgbClr val="002060"/>
                </a:solidFill>
              </a:rPr>
              <a:t>Product </a:t>
            </a:r>
            <a:r>
              <a:rPr lang="en-ZA" dirty="0">
                <a:solidFill>
                  <a:srgbClr val="002060"/>
                </a:solidFill>
              </a:rPr>
              <a:t>/ Material / Item classification / </a:t>
            </a:r>
            <a:r>
              <a:rPr lang="en-ZA" dirty="0" smtClean="0">
                <a:solidFill>
                  <a:srgbClr val="002060"/>
                </a:solidFill>
              </a:rPr>
              <a:t>catalogue</a:t>
            </a:r>
          </a:p>
          <a:p>
            <a:pPr marL="342900" indent="-342900">
              <a:buAutoNum type="arabicPeriod" startAt="4"/>
            </a:pPr>
            <a:endParaRPr lang="en-ZA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5"/>
            </a:pPr>
            <a:r>
              <a:rPr lang="en-ZA" dirty="0" smtClean="0">
                <a:solidFill>
                  <a:srgbClr val="002060"/>
                </a:solidFill>
              </a:rPr>
              <a:t>Classification </a:t>
            </a:r>
            <a:r>
              <a:rPr lang="en-ZA" dirty="0">
                <a:solidFill>
                  <a:srgbClr val="002060"/>
                </a:solidFill>
              </a:rPr>
              <a:t>of </a:t>
            </a:r>
            <a:r>
              <a:rPr lang="en-ZA" dirty="0" smtClean="0">
                <a:solidFill>
                  <a:srgbClr val="002060"/>
                </a:solidFill>
              </a:rPr>
              <a:t>Personnel</a:t>
            </a:r>
          </a:p>
          <a:p>
            <a:pPr marL="342900" indent="-342900">
              <a:buAutoNum type="arabicPeriod" startAt="5"/>
            </a:pPr>
            <a:endParaRPr lang="en-ZA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6"/>
            </a:pPr>
            <a:r>
              <a:rPr lang="en-ZA" dirty="0" smtClean="0">
                <a:solidFill>
                  <a:srgbClr val="002060"/>
                </a:solidFill>
              </a:rPr>
              <a:t>Other </a:t>
            </a:r>
            <a:r>
              <a:rPr lang="en-ZA" dirty="0">
                <a:solidFill>
                  <a:srgbClr val="002060"/>
                </a:solidFill>
              </a:rPr>
              <a:t>specific </a:t>
            </a:r>
            <a:r>
              <a:rPr lang="en-ZA" dirty="0" smtClean="0">
                <a:solidFill>
                  <a:srgbClr val="002060"/>
                </a:solidFill>
              </a:rPr>
              <a:t>classifications</a:t>
            </a:r>
          </a:p>
          <a:p>
            <a:pPr marL="342900" indent="-342900">
              <a:buAutoNum type="arabicPeriod" startAt="6"/>
            </a:pPr>
            <a:endParaRPr lang="en-ZA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7"/>
            </a:pPr>
            <a:r>
              <a:rPr lang="en-ZA" dirty="0" smtClean="0">
                <a:solidFill>
                  <a:srgbClr val="002060"/>
                </a:solidFill>
              </a:rPr>
              <a:t>Unique </a:t>
            </a:r>
            <a:r>
              <a:rPr lang="en-ZA" dirty="0">
                <a:solidFill>
                  <a:srgbClr val="002060"/>
                </a:solidFill>
              </a:rPr>
              <a:t>attributes on Products and other classification master </a:t>
            </a:r>
            <a:r>
              <a:rPr lang="en-ZA" dirty="0" smtClean="0">
                <a:solidFill>
                  <a:srgbClr val="002060"/>
                </a:solidFill>
              </a:rPr>
              <a:t>data</a:t>
            </a:r>
          </a:p>
          <a:p>
            <a:pPr marL="342900" indent="-342900">
              <a:buAutoNum type="arabicPeriod" startAt="7"/>
            </a:pPr>
            <a:endParaRPr lang="en-ZA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8"/>
            </a:pPr>
            <a:r>
              <a:rPr lang="en-ZA" dirty="0" smtClean="0">
                <a:solidFill>
                  <a:srgbClr val="002060"/>
                </a:solidFill>
              </a:rPr>
              <a:t>General </a:t>
            </a:r>
            <a:r>
              <a:rPr lang="en-ZA" dirty="0">
                <a:solidFill>
                  <a:srgbClr val="002060"/>
                </a:solidFill>
              </a:rPr>
              <a:t>record level attribute </a:t>
            </a:r>
            <a:r>
              <a:rPr lang="en-ZA" dirty="0" smtClean="0">
                <a:solidFill>
                  <a:srgbClr val="002060"/>
                </a:solidFill>
              </a:rPr>
              <a:t>settings</a:t>
            </a:r>
          </a:p>
          <a:p>
            <a:pPr marL="342900" indent="-342900">
              <a:buAutoNum type="arabicPeriod" startAt="8"/>
            </a:pPr>
            <a:endParaRPr lang="en-ZA" dirty="0">
              <a:solidFill>
                <a:srgbClr val="002060"/>
              </a:solidFill>
            </a:endParaRPr>
          </a:p>
          <a:p>
            <a:r>
              <a:rPr lang="en-ZA" dirty="0" smtClean="0">
                <a:solidFill>
                  <a:srgbClr val="002060"/>
                </a:solidFill>
              </a:rPr>
              <a:t>9.  Other </a:t>
            </a:r>
            <a:r>
              <a:rPr lang="en-ZA" dirty="0">
                <a:solidFill>
                  <a:srgbClr val="002060"/>
                </a:solidFill>
              </a:rPr>
              <a:t>configuration settings</a:t>
            </a:r>
          </a:p>
          <a:p>
            <a:pPr>
              <a:buFont typeface="Wingdings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484784"/>
            <a:ext cx="2771800" cy="184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79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Chart 2"/>
          <p:cNvGraphicFramePr>
            <a:graphicFrameLocks/>
          </p:cNvGraphicFramePr>
          <p:nvPr/>
        </p:nvGraphicFramePr>
        <p:xfrm>
          <a:off x="0" y="1143000"/>
          <a:ext cx="8991600" cy="551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70" name="Worksheet" r:id="rId4" imgW="8991661" imgH="5514929" progId="Excel.Sheet.8">
                  <p:embed/>
                </p:oleObj>
              </mc:Choice>
              <mc:Fallback>
                <p:oleObj name="Worksheet" r:id="rId4" imgW="8991661" imgH="5514929" progId="Excel.Sheet.8">
                  <p:embed/>
                  <p:pic>
                    <p:nvPicPr>
                      <p:cNvPr id="0" name="Char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8991600" cy="551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9" name="Title 1"/>
          <p:cNvSpPr txBox="1">
            <a:spLocks/>
          </p:cNvSpPr>
          <p:nvPr/>
        </p:nvSpPr>
        <p:spPr bwMode="auto">
          <a:xfrm>
            <a:off x="379413" y="214313"/>
            <a:ext cx="68357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>
                <a:solidFill>
                  <a:srgbClr val="002060"/>
                </a:solidFill>
                <a:latin typeface="Verdana" pitchFamily="34" charset="0"/>
              </a:rPr>
              <a:t>Factors for </a:t>
            </a:r>
            <a:r>
              <a:rPr lang="en-US" sz="2400" b="1" dirty="0" err="1">
                <a:solidFill>
                  <a:srgbClr val="002060"/>
                </a:solidFill>
                <a:latin typeface="Verdana" pitchFamily="34" charset="0"/>
              </a:rPr>
              <a:t>ERP</a:t>
            </a:r>
            <a:r>
              <a:rPr lang="en-US" sz="2400" b="1" dirty="0">
                <a:solidFill>
                  <a:srgbClr val="002060"/>
                </a:solidFill>
                <a:latin typeface="Verdana" pitchFamily="34" charset="0"/>
              </a:rPr>
              <a:t> reimplementation success</a:t>
            </a:r>
          </a:p>
        </p:txBody>
      </p:sp>
      <p:sp>
        <p:nvSpPr>
          <p:cNvPr id="7" name="Oval 6"/>
          <p:cNvSpPr/>
          <p:nvPr/>
        </p:nvSpPr>
        <p:spPr>
          <a:xfrm>
            <a:off x="4429124" y="3643314"/>
            <a:ext cx="4714876" cy="57150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9904817">
            <a:off x="-122993" y="3346508"/>
            <a:ext cx="9444961" cy="1200329"/>
          </a:xfrm>
          <a:prstGeom prst="rect">
            <a:avLst/>
          </a:prstGeom>
          <a:noFill/>
          <a:ln w="50800" cap="rnd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ZA" dirty="0"/>
              <a:t>Strong content engineering is the most tangible factor for success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13CCC6-483D-4C52-93A6-FADA5D3D89ED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6106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GB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Laboratory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188" y="1484784"/>
            <a:ext cx="492918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600" dirty="0">
                <a:solidFill>
                  <a:srgbClr val="150C8E"/>
                </a:solidFill>
                <a:latin typeface="+mn-lt"/>
              </a:rPr>
              <a:t>A location where the real world is simulated on a statistically valid representative basis</a:t>
            </a:r>
          </a:p>
          <a:p>
            <a:pPr>
              <a:defRPr/>
            </a:pPr>
            <a:endParaRPr lang="en-ZA" sz="1600" dirty="0">
              <a:solidFill>
                <a:srgbClr val="150C8E"/>
              </a:solidFill>
              <a:latin typeface="+mn-lt"/>
            </a:endParaRPr>
          </a:p>
          <a:p>
            <a:pPr>
              <a:defRPr/>
            </a:pPr>
            <a:r>
              <a:rPr lang="en-ZA" sz="1600" dirty="0">
                <a:solidFill>
                  <a:srgbClr val="150C8E"/>
                </a:solidFill>
                <a:latin typeface="+mn-lt"/>
              </a:rPr>
              <a:t>ALL possible scenarios thoroughly tested</a:t>
            </a:r>
          </a:p>
          <a:p>
            <a:pPr>
              <a:defRPr/>
            </a:pPr>
            <a:endParaRPr lang="en-ZA" sz="1600" dirty="0">
              <a:solidFill>
                <a:srgbClr val="150C8E"/>
              </a:solidFill>
              <a:latin typeface="+mn-lt"/>
            </a:endParaRPr>
          </a:p>
          <a:p>
            <a:pPr>
              <a:defRPr/>
            </a:pPr>
            <a:r>
              <a:rPr lang="en-ZA" sz="1600" dirty="0">
                <a:solidFill>
                  <a:srgbClr val="150C8E"/>
                </a:solidFill>
                <a:latin typeface="+mn-lt"/>
              </a:rPr>
              <a:t>Reports, BI, training, CBT…</a:t>
            </a:r>
            <a:endParaRPr lang="en-US" sz="1600" dirty="0">
              <a:solidFill>
                <a:srgbClr val="150C8E"/>
              </a:solidFill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500188"/>
            <a:ext cx="39290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3281363"/>
            <a:ext cx="248285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203700"/>
            <a:ext cx="3929062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86125"/>
            <a:ext cx="244633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28888" y="5805488"/>
            <a:ext cx="4392612" cy="9366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pitchFamily="34" charset="0"/>
                <a:sym typeface="Wingdings" pitchFamily="2" charset="2"/>
              </a:rPr>
              <a:t>AND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pitchFamily="34" charset="0"/>
                <a:sym typeface="Wingdings" pitchFamily="2" charset="2"/>
              </a:rPr>
              <a:t>Process specification!</a:t>
            </a:r>
          </a:p>
        </p:txBody>
      </p:sp>
    </p:spTree>
    <p:extLst>
      <p:ext uri="{BB962C8B-B14F-4D97-AF65-F5344CB8AC3E}">
        <p14:creationId xmlns:p14="http://schemas.microsoft.com/office/powerpoint/2010/main" val="27794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 txBox="1">
            <a:spLocks/>
          </p:cNvSpPr>
          <p:nvPr/>
        </p:nvSpPr>
        <p:spPr bwMode="auto">
          <a:xfrm>
            <a:off x="3175" y="0"/>
            <a:ext cx="700087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en-ZA" dirty="0"/>
              <a:t>What is an ERP?</a:t>
            </a:r>
          </a:p>
          <a:p>
            <a:r>
              <a:rPr lang="en-ZA" dirty="0"/>
              <a:t>REALLY?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5143500" cy="3857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005064"/>
            <a:ext cx="58578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3350" y="5661025"/>
            <a:ext cx="77406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>
                <a:latin typeface="Arial" pitchFamily="34" charset="0"/>
                <a:sym typeface="Wingdings" pitchFamily="2" charset="2"/>
              </a:rPr>
              <a:t>A huge precision data processing factory that SHOULD be fed precision data in order to produce precision results (the factory CAN be OLD) </a:t>
            </a:r>
          </a:p>
        </p:txBody>
      </p:sp>
    </p:spTree>
    <p:extLst>
      <p:ext uri="{BB962C8B-B14F-4D97-AF65-F5344CB8AC3E}">
        <p14:creationId xmlns:p14="http://schemas.microsoft.com/office/powerpoint/2010/main" val="23091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 of D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14530"/>
            <a:ext cx="3255264" cy="46434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A classic example of IT value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Double turnover in 12 months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Through BETTER DECISIONS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1785886" y="1428736"/>
            <a:ext cx="7358114" cy="1714512"/>
          </a:xfrm>
          <a:prstGeom prst="wedgeEllipseCallout">
            <a:avLst>
              <a:gd name="adj1" fmla="val -41897"/>
              <a:gd name="adj2" fmla="val 1438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/>
              <a:t>I am successful because I make the right recommendations more than 51% of the time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71934" y="3857628"/>
            <a:ext cx="5072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ZA" dirty="0" smtClean="0"/>
              <a:t>Simple manual models were computerized</a:t>
            </a:r>
          </a:p>
          <a:p>
            <a:pPr marL="342900" indent="-342900">
              <a:buAutoNum type="arabicPeriod"/>
            </a:pPr>
            <a:r>
              <a:rPr lang="en-ZA" dirty="0" smtClean="0"/>
              <a:t>Computed faster and therefore many more scenarios</a:t>
            </a:r>
          </a:p>
          <a:p>
            <a:pPr marL="342900" indent="-342900">
              <a:buAutoNum type="arabicPeriod"/>
            </a:pPr>
            <a:r>
              <a:rPr lang="en-ZA" dirty="0" smtClean="0"/>
              <a:t>Creative business concept</a:t>
            </a:r>
          </a:p>
          <a:p>
            <a:pPr marL="342900" indent="-342900">
              <a:buAutoNum type="arabicPeriod"/>
            </a:pPr>
            <a:r>
              <a:rPr lang="en-ZA" dirty="0" smtClean="0"/>
              <a:t>Better advice in less time to more clients</a:t>
            </a:r>
          </a:p>
          <a:p>
            <a:pPr marL="342900" indent="-342900">
              <a:buAutoNum type="arabicPeriod"/>
            </a:pPr>
            <a:r>
              <a:rPr lang="en-ZA" dirty="0" smtClean="0"/>
              <a:t>Doubled turnover in 12 months</a:t>
            </a:r>
          </a:p>
          <a:p>
            <a:pPr marL="342900" indent="-342900">
              <a:buAutoNum type="arabicPeriod"/>
            </a:pPr>
            <a:r>
              <a:rPr lang="en-ZA" dirty="0" smtClean="0"/>
              <a:t>In 1982</a:t>
            </a:r>
          </a:p>
          <a:p>
            <a:pPr marL="342900" indent="-342900">
              <a:buAutoNum type="arabicPeriod"/>
            </a:pPr>
            <a:r>
              <a:rPr lang="en-ZA" dirty="0" smtClean="0"/>
              <a:t>Through supporting BETTER decisions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 txBox="1">
            <a:spLocks/>
          </p:cNvSpPr>
          <p:nvPr/>
        </p:nvSpPr>
        <p:spPr bwMode="auto">
          <a:xfrm>
            <a:off x="28575" y="28575"/>
            <a:ext cx="700087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en-ZA" dirty="0"/>
              <a:t>What is an ERP?</a:t>
            </a:r>
          </a:p>
          <a:p>
            <a:r>
              <a:rPr lang="en-ZA" dirty="0"/>
              <a:t>Refurbish</a:t>
            </a:r>
          </a:p>
        </p:txBody>
      </p:sp>
      <p:pic>
        <p:nvPicPr>
          <p:cNvPr id="4" name="Picture 3" descr="Platinum Place Before (1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43063"/>
            <a:ext cx="2857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st Floor 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643063"/>
            <a:ext cx="29289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ite Manager 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7193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Walling 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07193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120 End Street Show Unit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071938"/>
            <a:ext cx="29289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43063"/>
            <a:ext cx="28575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s3828.wav">
            <a:hlinkClick r:id="" action="ppaction://media"/>
          </p:cNvPr>
          <p:cNvPicPr>
            <a:picLocks noRot="1" noChangeAspect="1"/>
          </p:cNvPicPr>
          <p:nvPr>
            <a:wavAudioFile r:embed="rId1" name="Construction Site cut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Sto3828.wav">
            <a:hlinkClick r:id="" action="ppaction://media"/>
          </p:cNvPr>
          <p:cNvPicPr>
            <a:picLocks noRot="1" noChangeAspect="1"/>
          </p:cNvPicPr>
          <p:nvPr>
            <a:wavAudioFile r:embed="rId2" name="iStock_000008636573Wav44100 Explosion Larg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66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itle 1"/>
          <p:cNvSpPr txBox="1">
            <a:spLocks/>
          </p:cNvSpPr>
          <p:nvPr/>
        </p:nvSpPr>
        <p:spPr bwMode="auto">
          <a:xfrm>
            <a:off x="0" y="15875"/>
            <a:ext cx="700087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en-ZA" dirty="0" err="1"/>
              <a:t>vs</a:t>
            </a:r>
            <a:r>
              <a:rPr lang="en-ZA" dirty="0"/>
              <a:t> Deleting a building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00188"/>
            <a:ext cx="1000125" cy="85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0576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428750"/>
            <a:ext cx="6643687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428750"/>
            <a:ext cx="66579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446213"/>
            <a:ext cx="664368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428750"/>
            <a:ext cx="6643687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428750"/>
            <a:ext cx="6643687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916832"/>
            <a:ext cx="7488238" cy="360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EEF184-7469-447F-922E-182DA91D740F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6106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ZA" sz="24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The fundamental requirements for an ERP</a:t>
            </a:r>
            <a:endParaRPr lang="en-GB" sz="2400" b="1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628" y="1916832"/>
            <a:ext cx="8229600" cy="2640723"/>
          </a:xfrm>
          <a:noFill/>
        </p:spPr>
        <p:txBody>
          <a:bodyPr wrap="square" rtlCol="0">
            <a:spAutoFit/>
          </a:bodyPr>
          <a:lstStyle/>
          <a:p>
            <a:pPr marL="0">
              <a:buFont typeface="Wingdings" pitchFamily="2" charset="2"/>
              <a:buChar char="Ø"/>
            </a:pPr>
            <a:r>
              <a:rPr lang="en-GB" sz="1800" dirty="0">
                <a:solidFill>
                  <a:srgbClr val="002060"/>
                </a:solidFill>
              </a:rPr>
              <a:t>The answers to questions I have not yet thought to ask</a:t>
            </a:r>
          </a:p>
          <a:p>
            <a:pPr marL="0">
              <a:buFont typeface="Wingdings" pitchFamily="2" charset="2"/>
              <a:buChar char="Ø"/>
            </a:pPr>
            <a:r>
              <a:rPr lang="en-GB" sz="1800" dirty="0">
                <a:solidFill>
                  <a:srgbClr val="002060"/>
                </a:solidFill>
              </a:rPr>
              <a:t>Enable me to run the business MY way</a:t>
            </a:r>
          </a:p>
          <a:p>
            <a:pPr marL="0">
              <a:buFont typeface="Wingdings" pitchFamily="2" charset="2"/>
              <a:buChar char="Ø"/>
            </a:pPr>
            <a:r>
              <a:rPr lang="en-GB" sz="1800" dirty="0">
                <a:solidFill>
                  <a:srgbClr val="002060"/>
                </a:solidFill>
              </a:rPr>
              <a:t>Accurately model every aspect of my business</a:t>
            </a:r>
          </a:p>
          <a:p>
            <a:pPr marL="0">
              <a:buFont typeface="Wingdings" pitchFamily="2" charset="2"/>
              <a:buChar char="Ø"/>
            </a:pPr>
            <a:r>
              <a:rPr lang="en-GB" sz="1800" dirty="0">
                <a:solidFill>
                  <a:srgbClr val="002060"/>
                </a:solidFill>
              </a:rPr>
              <a:t>Totally integrated solution</a:t>
            </a:r>
          </a:p>
          <a:p>
            <a:pPr marL="0">
              <a:buFont typeface="Wingdings" pitchFamily="2" charset="2"/>
              <a:buChar char="Ø"/>
            </a:pPr>
            <a:r>
              <a:rPr lang="en-GB" sz="1800" dirty="0">
                <a:solidFill>
                  <a:srgbClr val="002060"/>
                </a:solidFill>
              </a:rPr>
              <a:t>Entirely reliable and dependable</a:t>
            </a:r>
          </a:p>
          <a:p>
            <a:pPr marL="0">
              <a:buFont typeface="Wingdings" pitchFamily="2" charset="2"/>
              <a:buChar char="Ø"/>
            </a:pPr>
            <a:r>
              <a:rPr lang="en-GB" sz="1800" dirty="0">
                <a:solidFill>
                  <a:srgbClr val="002060"/>
                </a:solidFill>
              </a:rPr>
              <a:t>Fundamentally support the essence of the business and how it thrives (strategy)</a:t>
            </a:r>
          </a:p>
          <a:p>
            <a:pPr marL="0">
              <a:buFont typeface="Wingdings" pitchFamily="2" charset="2"/>
              <a:buChar char="Ø"/>
            </a:pPr>
            <a:r>
              <a:rPr lang="en-GB" sz="1800" dirty="0">
                <a:solidFill>
                  <a:srgbClr val="002060"/>
                </a:solidFill>
              </a:rPr>
              <a:t>Fully support my day to </a:t>
            </a:r>
            <a:r>
              <a:rPr lang="en-GB" sz="1800" dirty="0" smtClean="0">
                <a:solidFill>
                  <a:srgbClr val="002060"/>
                </a:solidFill>
              </a:rPr>
              <a:t>day </a:t>
            </a:r>
            <a:r>
              <a:rPr lang="en-GB" sz="1800" dirty="0">
                <a:solidFill>
                  <a:srgbClr val="002060"/>
                </a:solidFill>
              </a:rPr>
              <a:t>operational functions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66744" y="4941168"/>
            <a:ext cx="4643437" cy="863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pitchFamily="34" charset="0"/>
                <a:sym typeface="Wingdings" pitchFamily="2" charset="2"/>
              </a:rPr>
              <a:t>Including but NOT limited to processes</a:t>
            </a:r>
          </a:p>
        </p:txBody>
      </p:sp>
    </p:spTree>
    <p:extLst>
      <p:ext uri="{BB962C8B-B14F-4D97-AF65-F5344CB8AC3E}">
        <p14:creationId xmlns:p14="http://schemas.microsoft.com/office/powerpoint/2010/main" val="136166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9"/>
          <p:cNvSpPr txBox="1">
            <a:spLocks noChangeArrowheads="1"/>
          </p:cNvSpPr>
          <p:nvPr/>
        </p:nvSpPr>
        <p:spPr bwMode="auto">
          <a:xfrm>
            <a:off x="179388" y="214313"/>
            <a:ext cx="6786562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en-ZA" dirty="0"/>
              <a:t>Summing </a:t>
            </a:r>
            <a:r>
              <a:rPr lang="en-ZA" dirty="0" smtClean="0"/>
              <a:t>up -- PROCESS</a:t>
            </a:r>
            <a:endParaRPr lang="en-US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5650" y="1700213"/>
            <a:ext cx="7072313" cy="3313112"/>
          </a:xfrm>
          <a:prstGeom prst="rect">
            <a:avLst/>
          </a:prstGeom>
          <a:noFill/>
          <a:ln w="508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pitchFamily="34" charset="0"/>
              </a:rPr>
              <a:t>Business process obsession is killing ERP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pitchFamily="34" charset="0"/>
              </a:rPr>
              <a:t>It is placing businesses at serious risk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pitchFamily="34" charset="0"/>
              </a:rPr>
              <a:t>It is only a matter of time before MORE major clients SUE major implementers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pitchFamily="34" charset="0"/>
              </a:rPr>
              <a:t>There are OTHER aspects of ERP configuration that are MUCH more important than process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pitchFamily="34" charset="0"/>
              </a:rPr>
              <a:t>Strategic Engineered Precision Configuration based on Precision Taxonomies is </a:t>
            </a:r>
            <a:r>
              <a:rPr lang="en-US" sz="2000" b="1">
                <a:latin typeface="Arial" pitchFamily="34" charset="0"/>
              </a:rPr>
              <a:t>THE</a:t>
            </a:r>
            <a:r>
              <a:rPr lang="en-US" sz="2000">
                <a:latin typeface="Arial" pitchFamily="34" charset="0"/>
              </a:rPr>
              <a:t> ERP WAVE OF THE FUTURE</a:t>
            </a:r>
          </a:p>
        </p:txBody>
      </p:sp>
    </p:spTree>
    <p:extLst>
      <p:ext uri="{BB962C8B-B14F-4D97-AF65-F5344CB8AC3E}">
        <p14:creationId xmlns:p14="http://schemas.microsoft.com/office/powerpoint/2010/main" val="40372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628800"/>
            <a:ext cx="9001156" cy="4536504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ZA" sz="1800" dirty="0" smtClean="0">
                <a:solidFill>
                  <a:srgbClr val="150C8E"/>
                </a:solidFill>
              </a:rPr>
              <a:t>CEO </a:t>
            </a:r>
            <a:r>
              <a:rPr lang="en-ZA" sz="1800" dirty="0">
                <a:solidFill>
                  <a:srgbClr val="150C8E"/>
                </a:solidFill>
              </a:rPr>
              <a:t>take </a:t>
            </a:r>
            <a:r>
              <a:rPr lang="en-ZA" sz="1800" dirty="0" smtClean="0">
                <a:solidFill>
                  <a:srgbClr val="150C8E"/>
                </a:solidFill>
              </a:rPr>
              <a:t>custody</a:t>
            </a:r>
          </a:p>
          <a:p>
            <a:pPr>
              <a:buFont typeface="+mj-lt"/>
              <a:buAutoNum type="arabicPeriod"/>
            </a:pPr>
            <a:endParaRPr lang="en-ZA" sz="1800" dirty="0">
              <a:solidFill>
                <a:srgbClr val="150C8E"/>
              </a:solidFill>
            </a:endParaRPr>
          </a:p>
          <a:p>
            <a:pPr lvl="1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CEO </a:t>
            </a:r>
            <a:r>
              <a:rPr lang="en-ZA" sz="1400" dirty="0">
                <a:solidFill>
                  <a:srgbClr val="150C8E"/>
                </a:solidFill>
              </a:rPr>
              <a:t>is custodian of the integrated view of the </a:t>
            </a:r>
            <a:r>
              <a:rPr lang="en-ZA" sz="1400" dirty="0" smtClean="0">
                <a:solidFill>
                  <a:srgbClr val="150C8E"/>
                </a:solidFill>
              </a:rPr>
              <a:t>business</a:t>
            </a:r>
          </a:p>
          <a:p>
            <a:pPr lvl="1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therefore </a:t>
            </a:r>
            <a:r>
              <a:rPr lang="en-ZA" sz="1400" dirty="0">
                <a:solidFill>
                  <a:srgbClr val="150C8E"/>
                </a:solidFill>
              </a:rPr>
              <a:t>custodian of the integrated business information systems (IBIS) </a:t>
            </a:r>
            <a:r>
              <a:rPr lang="en-ZA" sz="1400" dirty="0" smtClean="0">
                <a:solidFill>
                  <a:srgbClr val="150C8E"/>
                </a:solidFill>
              </a:rPr>
              <a:t>comprising</a:t>
            </a:r>
          </a:p>
          <a:p>
            <a:pPr lvl="1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2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the </a:t>
            </a:r>
            <a:r>
              <a:rPr lang="en-ZA" sz="1000" dirty="0">
                <a:solidFill>
                  <a:srgbClr val="150C8E"/>
                </a:solidFill>
              </a:rPr>
              <a:t>Enterprise Resource Planning System (ERP</a:t>
            </a:r>
            <a:r>
              <a:rPr lang="en-ZA" sz="1000" dirty="0" smtClean="0">
                <a:solidFill>
                  <a:srgbClr val="150C8E"/>
                </a:solidFill>
              </a:rPr>
              <a:t>)</a:t>
            </a:r>
          </a:p>
          <a:p>
            <a:pPr lvl="2">
              <a:buFont typeface="+mj-lt"/>
              <a:buAutoNum type="arabicPeriod"/>
            </a:pPr>
            <a:endParaRPr lang="en-ZA" sz="1000" dirty="0">
              <a:solidFill>
                <a:srgbClr val="150C8E"/>
              </a:solidFill>
            </a:endParaRPr>
          </a:p>
          <a:p>
            <a:pPr lvl="2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Data </a:t>
            </a:r>
            <a:r>
              <a:rPr lang="en-ZA" sz="1000" dirty="0">
                <a:solidFill>
                  <a:srgbClr val="150C8E"/>
                </a:solidFill>
              </a:rPr>
              <a:t>Warehouse (DW</a:t>
            </a:r>
            <a:r>
              <a:rPr lang="en-ZA" sz="1000" dirty="0" smtClean="0">
                <a:solidFill>
                  <a:srgbClr val="150C8E"/>
                </a:solidFill>
              </a:rPr>
              <a:t>)</a:t>
            </a:r>
          </a:p>
          <a:p>
            <a:pPr lvl="2">
              <a:buFont typeface="+mj-lt"/>
              <a:buAutoNum type="arabicPeriod"/>
            </a:pPr>
            <a:endParaRPr lang="en-ZA" sz="1000" dirty="0">
              <a:solidFill>
                <a:srgbClr val="150C8E"/>
              </a:solidFill>
            </a:endParaRPr>
          </a:p>
          <a:p>
            <a:pPr lvl="2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Business </a:t>
            </a:r>
            <a:r>
              <a:rPr lang="en-ZA" sz="1000" dirty="0">
                <a:solidFill>
                  <a:srgbClr val="150C8E"/>
                </a:solidFill>
              </a:rPr>
              <a:t>Intelligence (BI</a:t>
            </a:r>
            <a:r>
              <a:rPr lang="en-ZA" sz="1000" dirty="0" smtClean="0">
                <a:solidFill>
                  <a:srgbClr val="150C8E"/>
                </a:solidFill>
              </a:rPr>
              <a:t>)</a:t>
            </a:r>
          </a:p>
          <a:p>
            <a:pPr lvl="2">
              <a:buFont typeface="+mj-lt"/>
              <a:buAutoNum type="arabicPeriod"/>
            </a:pPr>
            <a:endParaRPr lang="en-ZA" sz="1000" dirty="0">
              <a:solidFill>
                <a:srgbClr val="150C8E"/>
              </a:solidFill>
            </a:endParaRPr>
          </a:p>
          <a:p>
            <a:pPr lvl="2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other </a:t>
            </a:r>
            <a:r>
              <a:rPr lang="en-ZA" sz="1000" dirty="0">
                <a:solidFill>
                  <a:srgbClr val="150C8E"/>
                </a:solidFill>
              </a:rPr>
              <a:t>systems</a:t>
            </a:r>
          </a:p>
          <a:p>
            <a:pPr>
              <a:buFont typeface="+mj-lt"/>
              <a:buAutoNum type="arabicPeriod"/>
            </a:pPr>
            <a:endParaRPr lang="en-ZA" sz="1800" dirty="0">
              <a:solidFill>
                <a:srgbClr val="150C8E"/>
              </a:solidFill>
            </a:endParaRPr>
          </a:p>
          <a:p>
            <a:pPr marL="800100" lvl="1" indent="-342900">
              <a:buFont typeface="+mj-lt"/>
              <a:buAutoNum type="arabicPeriod" startAt="3"/>
            </a:pPr>
            <a:r>
              <a:rPr lang="en-ZA" sz="1400" dirty="0" smtClean="0">
                <a:solidFill>
                  <a:srgbClr val="150C8E"/>
                </a:solidFill>
              </a:rPr>
              <a:t>high </a:t>
            </a:r>
            <a:r>
              <a:rPr lang="en-ZA" sz="1400" dirty="0">
                <a:solidFill>
                  <a:srgbClr val="150C8E"/>
                </a:solidFill>
              </a:rPr>
              <a:t>level strategic advisory </a:t>
            </a:r>
            <a:r>
              <a:rPr lang="en-ZA" sz="1400" dirty="0" smtClean="0">
                <a:solidFill>
                  <a:srgbClr val="150C8E"/>
                </a:solidFill>
              </a:rPr>
              <a:t>support</a:t>
            </a:r>
          </a:p>
          <a:p>
            <a:pPr marL="800100" lvl="1" indent="-342900">
              <a:buFont typeface="+mj-lt"/>
              <a:buAutoNum type="arabicPeriod" startAt="3"/>
            </a:pPr>
            <a:endParaRPr lang="en-ZA" sz="1400" dirty="0">
              <a:solidFill>
                <a:srgbClr val="150C8E"/>
              </a:solidFill>
            </a:endParaRPr>
          </a:p>
          <a:p>
            <a:pPr marL="800100" lvl="1" indent="-342900">
              <a:buFont typeface="+mj-lt"/>
              <a:buAutoNum type="arabicPeriod" startAt="3"/>
            </a:pPr>
            <a:r>
              <a:rPr lang="en-ZA" sz="1400" dirty="0" smtClean="0">
                <a:solidFill>
                  <a:srgbClr val="150C8E"/>
                </a:solidFill>
              </a:rPr>
              <a:t>senior staffing</a:t>
            </a:r>
          </a:p>
          <a:p>
            <a:pPr marL="800100" lvl="1" indent="-342900">
              <a:buFont typeface="+mj-lt"/>
              <a:buAutoNum type="arabicPeriod" startAt="3"/>
            </a:pPr>
            <a:endParaRPr lang="en-ZA" sz="1400" dirty="0">
              <a:solidFill>
                <a:srgbClr val="150C8E"/>
              </a:solidFill>
            </a:endParaRPr>
          </a:p>
          <a:p>
            <a:pPr marL="800100" lvl="1" indent="-342900">
              <a:buFont typeface="+mj-lt"/>
              <a:buAutoNum type="arabicPeriod" startAt="3"/>
            </a:pPr>
            <a:r>
              <a:rPr lang="en-ZA" sz="1400" dirty="0" smtClean="0">
                <a:solidFill>
                  <a:srgbClr val="150C8E"/>
                </a:solidFill>
              </a:rPr>
              <a:t>oversight </a:t>
            </a:r>
            <a:r>
              <a:rPr lang="en-ZA" sz="1400" dirty="0">
                <a:solidFill>
                  <a:srgbClr val="150C8E"/>
                </a:solidFill>
              </a:rPr>
              <a:t>with limited CEO </a:t>
            </a:r>
            <a:r>
              <a:rPr lang="en-ZA" sz="1400" dirty="0" smtClean="0">
                <a:solidFill>
                  <a:srgbClr val="150C8E"/>
                </a:solidFill>
              </a:rPr>
              <a:t>time</a:t>
            </a:r>
            <a:endParaRPr lang="en-ZA" sz="1400" dirty="0">
              <a:solidFill>
                <a:srgbClr val="150C8E"/>
              </a:solidFill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7 Steps to FIX your ERP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429124" y="1724012"/>
            <a:ext cx="4867276" cy="507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1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628800"/>
            <a:ext cx="9001156" cy="3643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2.  Strategic alignment</a:t>
            </a:r>
          </a:p>
          <a:p>
            <a:pPr marL="0" indent="0">
              <a:buNone/>
            </a:pPr>
            <a:endParaRPr lang="en-ZA" sz="18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define </a:t>
            </a:r>
            <a:r>
              <a:rPr lang="en-ZA" sz="1400" dirty="0">
                <a:solidFill>
                  <a:srgbClr val="150C8E"/>
                </a:solidFill>
              </a:rPr>
              <a:t>and document the essence of the business and how it </a:t>
            </a:r>
            <a:r>
              <a:rPr lang="en-ZA" sz="1400" dirty="0" smtClean="0">
                <a:solidFill>
                  <a:srgbClr val="150C8E"/>
                </a:solidFill>
              </a:rPr>
              <a:t>thrives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publish </a:t>
            </a:r>
            <a:r>
              <a:rPr lang="en-ZA" sz="1400" dirty="0">
                <a:solidFill>
                  <a:srgbClr val="150C8E"/>
                </a:solidFill>
              </a:rPr>
              <a:t>and make all personnel </a:t>
            </a:r>
            <a:r>
              <a:rPr lang="en-ZA" sz="1400" dirty="0" smtClean="0">
                <a:solidFill>
                  <a:srgbClr val="150C8E"/>
                </a:solidFill>
              </a:rPr>
              <a:t>aware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evaluate </a:t>
            </a:r>
            <a:r>
              <a:rPr lang="en-ZA" sz="1400" dirty="0">
                <a:solidFill>
                  <a:srgbClr val="150C8E"/>
                </a:solidFill>
              </a:rPr>
              <a:t>all aspects of operation of ERP getting in the way of the essence of the </a:t>
            </a:r>
            <a:r>
              <a:rPr lang="en-ZA" sz="1400" dirty="0" smtClean="0">
                <a:solidFill>
                  <a:srgbClr val="150C8E"/>
                </a:solidFill>
              </a:rPr>
              <a:t>business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long </a:t>
            </a:r>
            <a:r>
              <a:rPr lang="en-ZA" sz="1400" dirty="0">
                <a:solidFill>
                  <a:srgbClr val="150C8E"/>
                </a:solidFill>
              </a:rPr>
              <a:t>term plan to fully align IBIS with strategic direction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7 Steps to FIX your ERP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429124" y="1724012"/>
            <a:ext cx="4867276" cy="507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628800"/>
            <a:ext cx="9001156" cy="3643362"/>
          </a:xfrm>
        </p:spPr>
        <p:txBody>
          <a:bodyPr>
            <a:noAutofit/>
          </a:bodyPr>
          <a:lstStyle/>
          <a:p>
            <a:pPr>
              <a:buAutoNum type="arabicPeriod" startAt="3"/>
            </a:pPr>
            <a:r>
              <a:rPr lang="en-ZA" sz="1800" dirty="0" smtClean="0">
                <a:solidFill>
                  <a:srgbClr val="150C8E"/>
                </a:solidFill>
              </a:rPr>
              <a:t>Standards</a:t>
            </a:r>
            <a:r>
              <a:rPr lang="en-ZA" sz="1800" dirty="0">
                <a:solidFill>
                  <a:srgbClr val="150C8E"/>
                </a:solidFill>
              </a:rPr>
              <a:t>, controls and </a:t>
            </a:r>
            <a:r>
              <a:rPr lang="en-ZA" sz="1800" dirty="0" smtClean="0">
                <a:solidFill>
                  <a:srgbClr val="150C8E"/>
                </a:solidFill>
              </a:rPr>
              <a:t>disciplines</a:t>
            </a:r>
          </a:p>
          <a:p>
            <a:pPr>
              <a:buAutoNum type="arabicPeriod" startAt="3"/>
            </a:pPr>
            <a:endParaRPr lang="en-ZA" sz="18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effective </a:t>
            </a:r>
            <a:r>
              <a:rPr lang="en-ZA" sz="1400" dirty="0">
                <a:solidFill>
                  <a:srgbClr val="150C8E"/>
                </a:solidFill>
              </a:rPr>
              <a:t>ERP operation requires robust and rigorous standards rigorously </a:t>
            </a:r>
            <a:r>
              <a:rPr lang="en-ZA" sz="1400" dirty="0" smtClean="0">
                <a:solidFill>
                  <a:srgbClr val="150C8E"/>
                </a:solidFill>
              </a:rPr>
              <a:t>enforced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engage </a:t>
            </a:r>
            <a:r>
              <a:rPr lang="en-ZA" sz="1400" dirty="0">
                <a:solidFill>
                  <a:srgbClr val="150C8E"/>
                </a:solidFill>
              </a:rPr>
              <a:t>external specialists to develop the </a:t>
            </a:r>
            <a:r>
              <a:rPr lang="en-ZA" sz="1400" dirty="0" smtClean="0">
                <a:solidFill>
                  <a:srgbClr val="150C8E"/>
                </a:solidFill>
              </a:rPr>
              <a:t>standards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take </a:t>
            </a:r>
            <a:r>
              <a:rPr lang="en-ZA" sz="1400" dirty="0">
                <a:solidFill>
                  <a:srgbClr val="150C8E"/>
                </a:solidFill>
              </a:rPr>
              <a:t>appropriate measures to implement and apply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7 Steps to FIX your ERP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429124" y="1724012"/>
            <a:ext cx="4867276" cy="507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628800"/>
            <a:ext cx="9001156" cy="3643362"/>
          </a:xfrm>
        </p:spPr>
        <p:txBody>
          <a:bodyPr>
            <a:noAutofit/>
          </a:bodyPr>
          <a:lstStyle/>
          <a:p>
            <a:pPr>
              <a:buAutoNum type="arabicPeriod" startAt="4"/>
            </a:pPr>
            <a:r>
              <a:rPr lang="en-ZA" sz="1800" dirty="0" smtClean="0">
                <a:solidFill>
                  <a:srgbClr val="150C8E"/>
                </a:solidFill>
              </a:rPr>
              <a:t>Configuration audit</a:t>
            </a:r>
          </a:p>
          <a:p>
            <a:pPr>
              <a:buAutoNum type="arabicPeriod" startAt="4"/>
            </a:pPr>
            <a:endParaRPr lang="en-ZA" sz="18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comprehensive </a:t>
            </a:r>
            <a:r>
              <a:rPr lang="en-ZA" sz="1400" dirty="0">
                <a:solidFill>
                  <a:srgbClr val="150C8E"/>
                </a:solidFill>
              </a:rPr>
              <a:t>audit of the configuration of the ERP and the corresponding data in </a:t>
            </a:r>
            <a:r>
              <a:rPr lang="en-ZA" sz="1400" dirty="0" smtClean="0">
                <a:solidFill>
                  <a:srgbClr val="150C8E"/>
                </a:solidFill>
              </a:rPr>
              <a:t>DW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evaluate </a:t>
            </a:r>
            <a:r>
              <a:rPr lang="en-ZA" sz="1400" dirty="0">
                <a:solidFill>
                  <a:srgbClr val="150C8E"/>
                </a:solidFill>
              </a:rPr>
              <a:t>all code tables, validation lists, master files and other </a:t>
            </a:r>
            <a:r>
              <a:rPr lang="en-ZA" sz="1400" dirty="0" smtClean="0">
                <a:solidFill>
                  <a:srgbClr val="150C8E"/>
                </a:solidFill>
              </a:rPr>
              <a:t>settings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make </a:t>
            </a:r>
            <a:r>
              <a:rPr lang="en-ZA" sz="1400" dirty="0">
                <a:solidFill>
                  <a:srgbClr val="150C8E"/>
                </a:solidFill>
              </a:rPr>
              <a:t>sure the purpose of every table or list is clearly understood and </a:t>
            </a:r>
            <a:r>
              <a:rPr lang="en-ZA" sz="1400" dirty="0" smtClean="0">
                <a:solidFill>
                  <a:srgbClr val="150C8E"/>
                </a:solidFill>
              </a:rPr>
              <a:t>documented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note deficiencies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formulate </a:t>
            </a:r>
            <a:r>
              <a:rPr lang="en-ZA" sz="1400" dirty="0">
                <a:solidFill>
                  <a:srgbClr val="150C8E"/>
                </a:solidFill>
              </a:rPr>
              <a:t>long term plan to </a:t>
            </a:r>
            <a:r>
              <a:rPr lang="en-ZA" sz="1400" dirty="0" smtClean="0">
                <a:solidFill>
                  <a:srgbClr val="150C8E"/>
                </a:solidFill>
              </a:rPr>
              <a:t>remediate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note </a:t>
            </a:r>
            <a:r>
              <a:rPr lang="en-ZA" sz="1400" dirty="0">
                <a:solidFill>
                  <a:srgbClr val="150C8E"/>
                </a:solidFill>
              </a:rPr>
              <a:t>how deficiencies ripple through into DW and BI and formulate plan to rectify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7 Steps to FIX your ERP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429124" y="1724012"/>
            <a:ext cx="4867276" cy="507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628800"/>
            <a:ext cx="9001156" cy="5014910"/>
          </a:xfrm>
        </p:spPr>
        <p:txBody>
          <a:bodyPr>
            <a:noAutofit/>
          </a:bodyPr>
          <a:lstStyle/>
          <a:p>
            <a:pPr>
              <a:buAutoNum type="arabicPeriod" startAt="5"/>
            </a:pPr>
            <a:r>
              <a:rPr lang="en-ZA" sz="1800" dirty="0" smtClean="0">
                <a:solidFill>
                  <a:srgbClr val="150C8E"/>
                </a:solidFill>
              </a:rPr>
              <a:t>Comprehensive </a:t>
            </a:r>
            <a:r>
              <a:rPr lang="en-ZA" sz="1800" dirty="0">
                <a:solidFill>
                  <a:srgbClr val="150C8E"/>
                </a:solidFill>
              </a:rPr>
              <a:t>suite of </a:t>
            </a:r>
            <a:r>
              <a:rPr lang="en-ZA" sz="1800" dirty="0" smtClean="0">
                <a:solidFill>
                  <a:srgbClr val="150C8E"/>
                </a:solidFill>
              </a:rPr>
              <a:t>taxonomies</a:t>
            </a:r>
          </a:p>
          <a:p>
            <a:pPr>
              <a:buAutoNum type="arabicPeriod" startAt="5"/>
            </a:pPr>
            <a:endParaRPr lang="en-ZA" sz="18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define </a:t>
            </a:r>
            <a:r>
              <a:rPr lang="en-ZA" sz="1400" dirty="0">
                <a:solidFill>
                  <a:srgbClr val="150C8E"/>
                </a:solidFill>
              </a:rPr>
              <a:t>comprehensive suite of Strategic Engineered Precision Taxonomies (SEPT) for new </a:t>
            </a:r>
            <a:r>
              <a:rPr lang="en-ZA" sz="1400" dirty="0" smtClean="0">
                <a:solidFill>
                  <a:srgbClr val="150C8E"/>
                </a:solidFill>
              </a:rPr>
              <a:t>DW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refer </a:t>
            </a:r>
            <a:r>
              <a:rPr lang="en-ZA" sz="1400" dirty="0">
                <a:solidFill>
                  <a:srgbClr val="150C8E"/>
                </a:solidFill>
              </a:rPr>
              <a:t>Taxonomy </a:t>
            </a:r>
            <a:r>
              <a:rPr lang="en-ZA" sz="1400" dirty="0" smtClean="0">
                <a:solidFill>
                  <a:srgbClr val="150C8E"/>
                </a:solidFill>
              </a:rPr>
              <a:t>Manual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every </a:t>
            </a:r>
            <a:r>
              <a:rPr lang="en-ZA" sz="1400" dirty="0">
                <a:solidFill>
                  <a:srgbClr val="150C8E"/>
                </a:solidFill>
              </a:rPr>
              <a:t>single validation table or master list should be populated with precision taxonomies in the Data Warehouse </a:t>
            </a:r>
            <a:r>
              <a:rPr lang="en-ZA" sz="1400" dirty="0" smtClean="0">
                <a:solidFill>
                  <a:srgbClr val="150C8E"/>
                </a:solidFill>
              </a:rPr>
              <a:t>– includes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2" indent="-342900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Chart </a:t>
            </a:r>
            <a:r>
              <a:rPr lang="en-ZA" sz="1000" dirty="0">
                <a:solidFill>
                  <a:srgbClr val="150C8E"/>
                </a:solidFill>
              </a:rPr>
              <a:t>of </a:t>
            </a:r>
            <a:r>
              <a:rPr lang="en-ZA" sz="1000" dirty="0" smtClean="0">
                <a:solidFill>
                  <a:srgbClr val="150C8E"/>
                </a:solidFill>
              </a:rPr>
              <a:t>Accounts</a:t>
            </a:r>
          </a:p>
          <a:p>
            <a:pPr lvl="2" indent="-342900">
              <a:buFont typeface="+mj-lt"/>
              <a:buAutoNum type="arabicPeriod"/>
            </a:pPr>
            <a:endParaRPr lang="en-ZA" sz="1000" dirty="0">
              <a:solidFill>
                <a:srgbClr val="150C8E"/>
              </a:solidFill>
            </a:endParaRPr>
          </a:p>
          <a:p>
            <a:pPr lvl="2" indent="-342900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Cubic </a:t>
            </a:r>
            <a:r>
              <a:rPr lang="en-ZA" sz="1000" dirty="0">
                <a:solidFill>
                  <a:srgbClr val="150C8E"/>
                </a:solidFill>
              </a:rPr>
              <a:t>Business </a:t>
            </a:r>
            <a:r>
              <a:rPr lang="en-ZA" sz="1000" dirty="0" smtClean="0">
                <a:solidFill>
                  <a:srgbClr val="150C8E"/>
                </a:solidFill>
              </a:rPr>
              <a:t>Model</a:t>
            </a:r>
          </a:p>
          <a:p>
            <a:pPr lvl="2" indent="-342900">
              <a:buFont typeface="+mj-lt"/>
              <a:buAutoNum type="arabicPeriod"/>
            </a:pPr>
            <a:endParaRPr lang="en-ZA" sz="1000" dirty="0">
              <a:solidFill>
                <a:srgbClr val="150C8E"/>
              </a:solidFill>
            </a:endParaRPr>
          </a:p>
          <a:p>
            <a:pPr lvl="2" indent="-342900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Product </a:t>
            </a:r>
            <a:r>
              <a:rPr lang="en-ZA" sz="1000" dirty="0">
                <a:solidFill>
                  <a:srgbClr val="150C8E"/>
                </a:solidFill>
              </a:rPr>
              <a:t>Class / Product Master / Material Master / Item Master / </a:t>
            </a:r>
            <a:r>
              <a:rPr lang="en-ZA" sz="1000" dirty="0" smtClean="0">
                <a:solidFill>
                  <a:srgbClr val="150C8E"/>
                </a:solidFill>
              </a:rPr>
              <a:t>etc</a:t>
            </a:r>
          </a:p>
          <a:p>
            <a:pPr lvl="2" indent="-342900">
              <a:buFont typeface="+mj-lt"/>
              <a:buAutoNum type="arabicPeriod"/>
            </a:pPr>
            <a:endParaRPr lang="en-ZA" sz="1000" dirty="0">
              <a:solidFill>
                <a:srgbClr val="150C8E"/>
              </a:solidFill>
            </a:endParaRPr>
          </a:p>
          <a:p>
            <a:pPr lvl="2" indent="-342900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Customer Classification</a:t>
            </a:r>
          </a:p>
          <a:p>
            <a:pPr lvl="2" indent="-342900">
              <a:buFont typeface="+mj-lt"/>
              <a:buAutoNum type="arabicPeriod"/>
            </a:pPr>
            <a:endParaRPr lang="en-ZA" sz="1000" dirty="0">
              <a:solidFill>
                <a:srgbClr val="150C8E"/>
              </a:solidFill>
            </a:endParaRPr>
          </a:p>
          <a:p>
            <a:pPr lvl="2" indent="-342900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Supplier Classification</a:t>
            </a:r>
          </a:p>
          <a:p>
            <a:pPr lvl="2" indent="-342900">
              <a:buFont typeface="+mj-lt"/>
              <a:buAutoNum type="arabicPeriod"/>
            </a:pPr>
            <a:endParaRPr lang="en-ZA" sz="1000" dirty="0">
              <a:solidFill>
                <a:srgbClr val="150C8E"/>
              </a:solidFill>
            </a:endParaRPr>
          </a:p>
          <a:p>
            <a:pPr lvl="2" indent="-342900">
              <a:buFont typeface="+mj-lt"/>
              <a:buAutoNum type="arabicPeriod"/>
            </a:pPr>
            <a:r>
              <a:rPr lang="en-ZA" sz="1000" dirty="0" smtClean="0">
                <a:solidFill>
                  <a:srgbClr val="150C8E"/>
                </a:solidFill>
              </a:rPr>
              <a:t>etc</a:t>
            </a:r>
            <a:r>
              <a:rPr lang="en-ZA" sz="1000" dirty="0">
                <a:solidFill>
                  <a:srgbClr val="150C8E"/>
                </a:solidFill>
              </a:rPr>
              <a:t>, etc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7 Steps to FIX your ERP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429124" y="1724012"/>
            <a:ext cx="4867276" cy="507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7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628800"/>
            <a:ext cx="9001156" cy="5014910"/>
          </a:xfrm>
        </p:spPr>
        <p:txBody>
          <a:bodyPr>
            <a:noAutofit/>
          </a:bodyPr>
          <a:lstStyle/>
          <a:p>
            <a:pPr>
              <a:buAutoNum type="arabicPeriod" startAt="6"/>
            </a:pPr>
            <a:r>
              <a:rPr lang="en-ZA" sz="1800" dirty="0" smtClean="0">
                <a:solidFill>
                  <a:srgbClr val="150C8E"/>
                </a:solidFill>
              </a:rPr>
              <a:t>Data </a:t>
            </a:r>
            <a:r>
              <a:rPr lang="en-ZA" sz="1800" dirty="0">
                <a:solidFill>
                  <a:srgbClr val="150C8E"/>
                </a:solidFill>
              </a:rPr>
              <a:t>warehouse and business </a:t>
            </a:r>
            <a:r>
              <a:rPr lang="en-ZA" sz="1800" dirty="0" smtClean="0">
                <a:solidFill>
                  <a:srgbClr val="150C8E"/>
                </a:solidFill>
              </a:rPr>
              <a:t>intelligence</a:t>
            </a:r>
          </a:p>
          <a:p>
            <a:pPr>
              <a:buAutoNum type="arabicPeriod" startAt="6"/>
            </a:pPr>
            <a:endParaRPr lang="en-ZA" sz="18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clean </a:t>
            </a:r>
            <a:r>
              <a:rPr lang="en-ZA" sz="1400" dirty="0">
                <a:solidFill>
                  <a:srgbClr val="150C8E"/>
                </a:solidFill>
              </a:rPr>
              <a:t>instance of Data </a:t>
            </a:r>
            <a:r>
              <a:rPr lang="en-ZA" sz="1400" dirty="0" smtClean="0">
                <a:solidFill>
                  <a:srgbClr val="150C8E"/>
                </a:solidFill>
              </a:rPr>
              <a:t>Warehouse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keep </a:t>
            </a:r>
            <a:r>
              <a:rPr lang="en-ZA" sz="1400" dirty="0">
                <a:solidFill>
                  <a:srgbClr val="150C8E"/>
                </a:solidFill>
              </a:rPr>
              <a:t>the old instance running and build the new Data Warehouse alongside the old </a:t>
            </a:r>
            <a:r>
              <a:rPr lang="en-ZA" sz="1400" dirty="0" smtClean="0">
                <a:solidFill>
                  <a:srgbClr val="150C8E"/>
                </a:solidFill>
              </a:rPr>
              <a:t>one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if </a:t>
            </a:r>
            <a:r>
              <a:rPr lang="en-ZA" sz="1400" dirty="0">
                <a:solidFill>
                  <a:srgbClr val="150C8E"/>
                </a:solidFill>
              </a:rPr>
              <a:t>you do not have a fully-fledged data warehouse, now is the time to obtain </a:t>
            </a:r>
            <a:r>
              <a:rPr lang="en-ZA" sz="1400" dirty="0" smtClean="0">
                <a:solidFill>
                  <a:srgbClr val="150C8E"/>
                </a:solidFill>
              </a:rPr>
              <a:t>one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high </a:t>
            </a:r>
            <a:r>
              <a:rPr lang="en-ZA" sz="1400" dirty="0">
                <a:solidFill>
                  <a:srgbClr val="150C8E"/>
                </a:solidFill>
              </a:rPr>
              <a:t>risk and massive project to re-implement </a:t>
            </a:r>
            <a:r>
              <a:rPr lang="en-ZA" sz="1400" dirty="0" smtClean="0">
                <a:solidFill>
                  <a:srgbClr val="150C8E"/>
                </a:solidFill>
              </a:rPr>
              <a:t>ERP </a:t>
            </a:r>
            <a:r>
              <a:rPr lang="en-ZA" sz="1400" b="1" dirty="0" smtClean="0">
                <a:solidFill>
                  <a:srgbClr val="FF0000"/>
                </a:solidFill>
              </a:rPr>
              <a:t>– so do NOT do it!!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much </a:t>
            </a:r>
            <a:r>
              <a:rPr lang="en-ZA" sz="1400" dirty="0">
                <a:solidFill>
                  <a:srgbClr val="150C8E"/>
                </a:solidFill>
              </a:rPr>
              <a:t>lower risk to implement the new taxonomies first in a new Data </a:t>
            </a:r>
            <a:r>
              <a:rPr lang="en-ZA" sz="1400" dirty="0" smtClean="0">
                <a:solidFill>
                  <a:srgbClr val="150C8E"/>
                </a:solidFill>
              </a:rPr>
              <a:t>Warehouse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does </a:t>
            </a:r>
            <a:r>
              <a:rPr lang="en-ZA" sz="1400" dirty="0">
                <a:solidFill>
                  <a:srgbClr val="150C8E"/>
                </a:solidFill>
              </a:rPr>
              <a:t>require drudge </a:t>
            </a:r>
            <a:r>
              <a:rPr lang="en-ZA" sz="1400" dirty="0" smtClean="0">
                <a:solidFill>
                  <a:srgbClr val="150C8E"/>
                </a:solidFill>
              </a:rPr>
              <a:t>mapping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solves </a:t>
            </a:r>
            <a:r>
              <a:rPr lang="en-ZA" sz="1400" dirty="0">
                <a:solidFill>
                  <a:srgbClr val="150C8E"/>
                </a:solidFill>
              </a:rPr>
              <a:t>most critical decision support problems (80% of the problem for 20% of the cost</a:t>
            </a:r>
            <a:r>
              <a:rPr lang="en-ZA" sz="1400" dirty="0" smtClean="0">
                <a:solidFill>
                  <a:srgbClr val="150C8E"/>
                </a:solidFill>
              </a:rPr>
              <a:t>)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IF </a:t>
            </a:r>
            <a:r>
              <a:rPr lang="en-ZA" sz="1400" dirty="0">
                <a:solidFill>
                  <a:srgbClr val="150C8E"/>
                </a:solidFill>
              </a:rPr>
              <a:t>correctly designed and implemented this will deliver exceptionally high value results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7 Steps to FIX your ERP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429124" y="1724012"/>
            <a:ext cx="4867276" cy="507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628800"/>
            <a:ext cx="9001156" cy="3643362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800" dirty="0" smtClean="0">
                <a:solidFill>
                  <a:srgbClr val="150C8E"/>
                </a:solidFill>
              </a:rPr>
              <a:t>Days spent with CFO designing the codes -- first year massive improvement in management information, one less clerk, financials signed off without qualifications six WEEKS after month end versus six MONTHS the previous year.</a:t>
            </a:r>
          </a:p>
          <a:p>
            <a:pPr>
              <a:buFont typeface="+mj-lt"/>
              <a:buAutoNum type="arabicPeriod"/>
            </a:pPr>
            <a:endParaRPr lang="en-US" sz="18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800" dirty="0" smtClean="0">
                <a:solidFill>
                  <a:srgbClr val="150C8E"/>
                </a:solidFill>
              </a:rPr>
              <a:t>Software designed in two days, built in ten, ten days spent with a director of the company consulting with other directors and managers to design codes -- four clerks instead of 12, an extremely wide range of management information, captured 90% of the data instead of 10%.</a:t>
            </a:r>
          </a:p>
          <a:p>
            <a:pPr>
              <a:buFont typeface="+mj-lt"/>
              <a:buAutoNum type="arabicPeriod"/>
            </a:pPr>
            <a:endParaRPr lang="en-US" sz="1800" dirty="0" smtClean="0">
              <a:solidFill>
                <a:srgbClr val="150C8E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800" dirty="0" smtClean="0">
                <a:solidFill>
                  <a:srgbClr val="150C8E"/>
                </a:solidFill>
              </a:rPr>
              <a:t>Six days spent with CFO’s of operating divisions and major subsidiaries to identify core economic drivers for a group of over 200 companies and develop the headlines of the group consolidation ledger -- dramatic improvement in management information.</a:t>
            </a:r>
            <a:endParaRPr lang="en-US" sz="1800" dirty="0">
              <a:solidFill>
                <a:srgbClr val="150C8E"/>
              </a:solidFill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normAutofit fontScale="90000"/>
          </a:bodyPr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Precision content engineering</a:t>
            </a:r>
            <a:b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</a:br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Key driver of successful</a:t>
            </a:r>
            <a:b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</a:br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implementations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429124" y="1724012"/>
            <a:ext cx="4867276" cy="507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5720" y="6000768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subject of this section is of critical importance -- it is the content that makes the difference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  <p:bldP spid="1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844" y="1628800"/>
            <a:ext cx="9001156" cy="5014910"/>
          </a:xfrm>
        </p:spPr>
        <p:txBody>
          <a:bodyPr>
            <a:noAutofit/>
          </a:bodyPr>
          <a:lstStyle/>
          <a:p>
            <a:pPr>
              <a:buAutoNum type="arabicPeriod" startAt="7"/>
            </a:pPr>
            <a:r>
              <a:rPr lang="en-ZA" sz="1800" dirty="0" smtClean="0">
                <a:solidFill>
                  <a:srgbClr val="150C8E"/>
                </a:solidFill>
              </a:rPr>
              <a:t>Progressive </a:t>
            </a:r>
            <a:r>
              <a:rPr lang="en-ZA" sz="1800" dirty="0">
                <a:solidFill>
                  <a:srgbClr val="150C8E"/>
                </a:solidFill>
              </a:rPr>
              <a:t>refurbishment of </a:t>
            </a:r>
            <a:r>
              <a:rPr lang="en-ZA" sz="1800" dirty="0" smtClean="0">
                <a:solidFill>
                  <a:srgbClr val="150C8E"/>
                </a:solidFill>
              </a:rPr>
              <a:t>ERP</a:t>
            </a:r>
          </a:p>
          <a:p>
            <a:pPr>
              <a:buAutoNum type="arabicPeriod" startAt="7"/>
            </a:pPr>
            <a:endParaRPr lang="en-ZA" sz="18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now </a:t>
            </a:r>
            <a:r>
              <a:rPr lang="en-ZA" sz="1400" dirty="0">
                <a:solidFill>
                  <a:srgbClr val="150C8E"/>
                </a:solidFill>
              </a:rPr>
              <a:t>know what needs to be done to </a:t>
            </a:r>
            <a:r>
              <a:rPr lang="en-ZA" sz="1400" dirty="0" smtClean="0">
                <a:solidFill>
                  <a:srgbClr val="150C8E"/>
                </a:solidFill>
              </a:rPr>
              <a:t>ERP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will </a:t>
            </a:r>
            <a:r>
              <a:rPr lang="en-ZA" sz="1400" dirty="0">
                <a:solidFill>
                  <a:srgbClr val="150C8E"/>
                </a:solidFill>
              </a:rPr>
              <a:t>take incremental remedial steps in ERP to get DW working </a:t>
            </a:r>
            <a:r>
              <a:rPr lang="en-ZA" sz="1400" dirty="0" smtClean="0">
                <a:solidFill>
                  <a:srgbClr val="150C8E"/>
                </a:solidFill>
              </a:rPr>
              <a:t>adequately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can </a:t>
            </a:r>
            <a:r>
              <a:rPr lang="en-ZA" sz="1400" dirty="0">
                <a:solidFill>
                  <a:srgbClr val="150C8E"/>
                </a:solidFill>
              </a:rPr>
              <a:t>do limited surgery on the </a:t>
            </a:r>
            <a:r>
              <a:rPr lang="en-ZA" sz="1400" dirty="0" smtClean="0">
                <a:solidFill>
                  <a:srgbClr val="150C8E"/>
                </a:solidFill>
              </a:rPr>
              <a:t>ERP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progressive</a:t>
            </a:r>
            <a:r>
              <a:rPr lang="en-ZA" sz="1400" dirty="0">
                <a:solidFill>
                  <a:srgbClr val="150C8E"/>
                </a:solidFill>
              </a:rPr>
              <a:t>, pragmatic, incremental remediation of ERP over </a:t>
            </a:r>
            <a:r>
              <a:rPr lang="en-ZA" sz="1400" dirty="0" smtClean="0">
                <a:solidFill>
                  <a:srgbClr val="150C8E"/>
                </a:solidFill>
              </a:rPr>
              <a:t>years</a:t>
            </a:r>
          </a:p>
          <a:p>
            <a:pPr lvl="1" indent="-342900">
              <a:buFont typeface="+mj-lt"/>
              <a:buAutoNum type="arabicPeriod"/>
            </a:pPr>
            <a:endParaRPr lang="en-ZA" sz="1400" dirty="0">
              <a:solidFill>
                <a:srgbClr val="150C8E"/>
              </a:solidFill>
            </a:endParaRPr>
          </a:p>
          <a:p>
            <a:pPr lvl="1" indent="-342900">
              <a:buFont typeface="+mj-lt"/>
              <a:buAutoNum type="arabicPeriod"/>
            </a:pPr>
            <a:r>
              <a:rPr lang="en-ZA" sz="1400" dirty="0" smtClean="0">
                <a:solidFill>
                  <a:srgbClr val="150C8E"/>
                </a:solidFill>
              </a:rPr>
              <a:t>higher </a:t>
            </a:r>
            <a:r>
              <a:rPr lang="en-ZA" sz="1400" dirty="0">
                <a:solidFill>
                  <a:srgbClr val="150C8E"/>
                </a:solidFill>
              </a:rPr>
              <a:t>value, lower risk and lower cost route to greatly enhanced IBIS (ERP, DW, BI) operation in support of high value strategic decision making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  <a:latin typeface="Verdana" pitchFamily="34" charset="0"/>
              </a:rPr>
              <a:t>7 Steps to FIX your ERP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71472" y="214290"/>
            <a:ext cx="678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Summing up – Precision Configuration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786" y="1571612"/>
            <a:ext cx="7643866" cy="5078313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ZA" dirty="0" smtClean="0">
                <a:solidFill>
                  <a:srgbClr val="002060"/>
                </a:solidFill>
              </a:rPr>
              <a:t>Excellent high value decisions rely on logical strategically aligned information </a:t>
            </a: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ZA" dirty="0" smtClean="0">
                <a:solidFill>
                  <a:srgbClr val="0070C0"/>
                </a:solidFill>
                <a:sym typeface="Wingdings" pitchFamily="2" charset="2"/>
              </a:rPr>
              <a:t>the information to thrive</a:t>
            </a:r>
          </a:p>
          <a:p>
            <a:pPr marL="342900" indent="-342900">
              <a:buFont typeface="+mj-lt"/>
              <a:buAutoNum type="arabicPeriod"/>
            </a:pPr>
            <a:endParaRPr lang="en-ZA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To get executive intelligence OUT you must </a:t>
            </a:r>
            <a:r>
              <a:rPr lang="en-ZA" b="1" dirty="0" smtClean="0">
                <a:solidFill>
                  <a:srgbClr val="0070C0"/>
                </a:solidFill>
                <a:sym typeface="Wingdings" pitchFamily="2" charset="2"/>
              </a:rPr>
              <a:t>put executive intelligence IN – “intelligent content”</a:t>
            </a:r>
          </a:p>
          <a:p>
            <a:pPr marL="342900" indent="-342900">
              <a:buFont typeface="+mj-lt"/>
              <a:buAutoNum type="arabicPeriod"/>
            </a:pPr>
            <a:endParaRPr lang="en-ZA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Precision strategic content engineering IS </a:t>
            </a:r>
            <a:r>
              <a:rPr lang="en-ZA" b="1" dirty="0" smtClean="0">
                <a:solidFill>
                  <a:srgbClr val="0070C0"/>
                </a:solidFill>
                <a:sym typeface="Wingdings" pitchFamily="2" charset="2"/>
              </a:rPr>
              <a:t>THE missing link in </a:t>
            </a:r>
            <a:r>
              <a:rPr lang="en-ZA" b="1" dirty="0" err="1" smtClean="0">
                <a:solidFill>
                  <a:srgbClr val="0070C0"/>
                </a:solidFill>
                <a:sym typeface="Wingdings" pitchFamily="2" charset="2"/>
              </a:rPr>
              <a:t>ERP</a:t>
            </a:r>
            <a:r>
              <a:rPr lang="en-ZA" b="1" dirty="0" smtClean="0">
                <a:solidFill>
                  <a:srgbClr val="0070C0"/>
                </a:solidFill>
                <a:sym typeface="Wingdings" pitchFamily="2" charset="2"/>
              </a:rPr>
              <a:t> and IBIS</a:t>
            </a:r>
          </a:p>
          <a:p>
            <a:pPr marL="342900" indent="-342900">
              <a:buFont typeface="+mj-lt"/>
              <a:buAutoNum type="arabicPeriod"/>
            </a:pPr>
            <a:endParaRPr lang="en-ZA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Requires a significant investment</a:t>
            </a:r>
          </a:p>
          <a:p>
            <a:pPr marL="342900" indent="-342900">
              <a:buFont typeface="+mj-lt"/>
              <a:buAutoNum type="arabicPeriod"/>
            </a:pPr>
            <a:endParaRPr lang="en-ZA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An ART and a science</a:t>
            </a:r>
          </a:p>
          <a:p>
            <a:pPr marL="342900" indent="-342900">
              <a:buFont typeface="+mj-lt"/>
              <a:buAutoNum type="arabicPeriod"/>
            </a:pPr>
            <a:endParaRPr lang="en-ZA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Do NOT scrap your current system until you have thoroughly evaluated this</a:t>
            </a:r>
          </a:p>
          <a:p>
            <a:pPr marL="342900" indent="-342900">
              <a:buFont typeface="+mj-lt"/>
              <a:buAutoNum type="arabicPeriod"/>
            </a:pPr>
            <a:endParaRPr lang="en-ZA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solidFill>
                  <a:srgbClr val="002060"/>
                </a:solidFill>
                <a:sym typeface="Wingdings" pitchFamily="2" charset="2"/>
              </a:rPr>
              <a:t>An opportunity for dramatic gearing of your current investment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571876"/>
            <a:ext cx="193224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29322" y="4214818"/>
            <a:ext cx="2000264" cy="646331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rgbClr val="FF0000"/>
                </a:solidFill>
              </a:rPr>
              <a:t>Better DECISIONS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43966" y="6643710"/>
            <a:ext cx="500034" cy="214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7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06151352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428736"/>
            <a:ext cx="3929057" cy="3071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34" y="6143644"/>
            <a:ext cx="8072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2"/>
                </a:solidFill>
              </a:rPr>
              <a:t>Finding the missing pieces of your I.T. and strategy puzzles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428604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tx2"/>
                </a:solidFill>
              </a:rPr>
              <a:t>Questions?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1670" y="5214950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Please remember to complete the evaluation forms</a:t>
            </a:r>
            <a:endParaRPr lang="en-ZA" b="1" dirty="0" smtClean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90" y="1500174"/>
            <a:ext cx="457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Dr James Robertson PrEng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James A Robertson &amp; Associates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Telephone: ++27-(0)86-111-5409</a:t>
            </a:r>
          </a:p>
          <a:p>
            <a:r>
              <a:rPr lang="en-US" sz="1400" b="1" dirty="0" smtClean="0"/>
              <a:t>Cell: 083-251-6644 (preferred)</a:t>
            </a:r>
          </a:p>
          <a:p>
            <a:r>
              <a:rPr lang="en-US" sz="1400" b="1" dirty="0" smtClean="0"/>
              <a:t>Fax: ++27-(0)86-540-0178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P O Box 4206, </a:t>
            </a:r>
            <a:r>
              <a:rPr lang="en-US" sz="1400" b="1" dirty="0" err="1" smtClean="0"/>
              <a:t>Randburg</a:t>
            </a:r>
            <a:r>
              <a:rPr lang="en-US" sz="1400" b="1" dirty="0" smtClean="0"/>
              <a:t>, 2125, South Africa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www.James-A-Robertson-and-Associates.com</a:t>
            </a:r>
          </a:p>
          <a:p>
            <a:r>
              <a:rPr lang="en-US" sz="1400" b="1" dirty="0" smtClean="0"/>
              <a:t>email: </a:t>
            </a:r>
            <a:r>
              <a:rPr lang="en-US" sz="1400" b="1" dirty="0" smtClean="0">
                <a:hlinkClick r:id="rId4"/>
              </a:rPr>
              <a:t>James@JamesARobertson.com</a:t>
            </a:r>
            <a:endParaRPr lang="en-US" sz="1400" b="1" dirty="0" smtClean="0"/>
          </a:p>
          <a:p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4581128"/>
            <a:ext cx="785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LinkedIn: </a:t>
            </a:r>
            <a:r>
              <a:rPr lang="en-US" sz="1400" b="1" dirty="0">
                <a:solidFill>
                  <a:schemeClr val="tx2"/>
                </a:solidFill>
                <a:hlinkClick r:id="rId5"/>
              </a:rPr>
              <a:t>http://za.LinkedIn.com/in/DrJamesARobertsonERPDoctor</a:t>
            </a:r>
            <a:endParaRPr lang="en-US" sz="1400" b="1" dirty="0">
              <a:solidFill>
                <a:schemeClr val="tx2"/>
              </a:solidFill>
            </a:endParaRPr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R&amp;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3978</TotalTime>
  <Words>4961</Words>
  <Application>Microsoft Office PowerPoint</Application>
  <PresentationFormat>On-screen Show (4:3)</PresentationFormat>
  <Paragraphs>1019</Paragraphs>
  <Slides>92</Slides>
  <Notes>92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4" baseType="lpstr">
      <vt:lpstr>Office Theme</vt:lpstr>
      <vt:lpstr>Worksheet</vt:lpstr>
      <vt:lpstr>PowerPoint Presentation</vt:lpstr>
      <vt:lpstr>A word of caution</vt:lpstr>
      <vt:lpstr>PowerPoint Presentation</vt:lpstr>
      <vt:lpstr>PowerPoint Presentation</vt:lpstr>
      <vt:lpstr>A classic practical example</vt:lpstr>
      <vt:lpstr>ERP -- an industry in crisis</vt:lpstr>
      <vt:lpstr>To avoid misunderstanding  let me stress that  I REALLY believe ERP can and should add great value to business</vt:lpstr>
      <vt:lpstr>PowerPoint Presentation</vt:lpstr>
      <vt:lpstr>Precision content engineering Key driver of successful implementations</vt:lpstr>
      <vt:lpstr>What is an ERP?</vt:lpstr>
      <vt:lpstr>IBIS = Integrated Business Information System</vt:lpstr>
      <vt:lpstr>IBIS – what every company REALLY has </vt:lpstr>
      <vt:lpstr>Strategy defined</vt:lpstr>
      <vt:lpstr>The “Strategic Process”</vt:lpstr>
      <vt:lpstr>Top down versus bottom up design</vt:lpstr>
      <vt:lpstr>Defining terms – Business Process</vt:lpstr>
      <vt:lpstr>Pulse measurement</vt:lpstr>
      <vt:lpstr>This is NOT in a Text Book</vt:lpstr>
      <vt:lpstr>Motivating quotes</vt:lpstr>
      <vt:lpstr>Some process obsession examples</vt:lpstr>
      <vt:lpstr>Some process obsession examples</vt:lpstr>
      <vt:lpstr>Some process obsession examples</vt:lpstr>
      <vt:lpstr>The brutal truth</vt:lpstr>
      <vt:lpstr>Define: Strategic business function discovery</vt:lpstr>
      <vt:lpstr>Define: Strategic Engineered Precision Configuration</vt:lpstr>
      <vt:lpstr>Why invest in a new ERP / IBIS? Or any IBIS?</vt:lpstr>
      <vt:lpstr>PowerPoint Presentation</vt:lpstr>
      <vt:lpstr>PowerPoint Presentation</vt:lpstr>
      <vt:lpstr>PowerPoint Presentation</vt:lpstr>
      <vt:lpstr>PowerPoint Presentation</vt:lpstr>
      <vt:lpstr>Three alternative ERP value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Laboratory</vt:lpstr>
      <vt:lpstr>PowerPoint Presentation</vt:lpstr>
      <vt:lpstr>PowerPoint Presentation</vt:lpstr>
      <vt:lpstr>PowerPoint Presentation</vt:lpstr>
      <vt:lpstr>The fundamental requirements for an ERP</vt:lpstr>
      <vt:lpstr>PowerPoint Presentation</vt:lpstr>
      <vt:lpstr>7 Steps to FIX your ERP</vt:lpstr>
      <vt:lpstr>7 Steps to FIX your ERP</vt:lpstr>
      <vt:lpstr>7 Steps to FIX your ERP</vt:lpstr>
      <vt:lpstr>7 Steps to FIX your ERP</vt:lpstr>
      <vt:lpstr>7 Steps to FIX your ERP</vt:lpstr>
      <vt:lpstr>7 Steps to FIX your ERP</vt:lpstr>
      <vt:lpstr>7 Steps to FIX your ERP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Robertson</dc:creator>
  <cp:lastModifiedBy>James Robertson</cp:lastModifiedBy>
  <cp:revision>296</cp:revision>
  <dcterms:created xsi:type="dcterms:W3CDTF">2009-05-01T08:13:25Z</dcterms:created>
  <dcterms:modified xsi:type="dcterms:W3CDTF">2012-05-02T19:24:52Z</dcterms:modified>
</cp:coreProperties>
</file>